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04" r:id="rId3"/>
    <p:sldId id="281" r:id="rId4"/>
    <p:sldId id="282" r:id="rId5"/>
    <p:sldId id="305" r:id="rId6"/>
    <p:sldId id="261" r:id="rId7"/>
    <p:sldId id="262" r:id="rId8"/>
    <p:sldId id="264" r:id="rId9"/>
    <p:sldId id="265" r:id="rId10"/>
    <p:sldId id="284" r:id="rId11"/>
    <p:sldId id="267" r:id="rId12"/>
    <p:sldId id="268" r:id="rId13"/>
    <p:sldId id="270" r:id="rId14"/>
    <p:sldId id="269" r:id="rId15"/>
    <p:sldId id="271" r:id="rId16"/>
    <p:sldId id="285" r:id="rId17"/>
    <p:sldId id="278" r:id="rId18"/>
  </p:sldIdLst>
  <p:sldSz cx="9144000" cy="5149850"/>
  <p:notesSz cx="9144000" cy="51498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5">
          <p15:clr>
            <a:srgbClr val="A4A3A4"/>
          </p15:clr>
        </p15:guide>
        <p15:guide id="2" pos="21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78"/>
      </p:cViewPr>
      <p:guideLst>
        <p:guide orient="horz" pos="2845"/>
        <p:guide pos="21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CCED9-971B-4161-9EA1-1832268517B1}" type="datetimeFigureOut">
              <a:rPr lang="zh-CN" altLang="en-US" smtClean="0"/>
              <a:pPr/>
              <a:t>2019/4/28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AFDE5-D0DE-4F96-9D96-C573C3985F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AFDE5-D0DE-4F96-9D96-C573C3985F0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AFDE5-D0DE-4F96-9D96-C573C3985F0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994"/>
            <a:ext cx="8229600" cy="8239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15.emf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tif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tif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tif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1430"/>
            <a:ext cx="9144000" cy="5146040"/>
          </a:xfrm>
          <a:custGeom>
            <a:avLst/>
            <a:gdLst/>
            <a:ahLst/>
            <a:cxnLst/>
            <a:rect l="l" t="t" r="r" b="b"/>
            <a:pathLst>
              <a:path w="9144000" h="5146040">
                <a:moveTo>
                  <a:pt x="0" y="0"/>
                </a:moveTo>
                <a:lnTo>
                  <a:pt x="9144000" y="0"/>
                </a:lnTo>
                <a:lnTo>
                  <a:pt x="9144000" y="5145494"/>
                </a:lnTo>
                <a:lnTo>
                  <a:pt x="0" y="514549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360307" cy="5134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文本框 3"/>
          <p:cNvSpPr txBox="1"/>
          <p:nvPr/>
        </p:nvSpPr>
        <p:spPr>
          <a:xfrm>
            <a:off x="1788162" y="2032001"/>
            <a:ext cx="573913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2019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New Product Road Map</a:t>
            </a:r>
          </a:p>
        </p:txBody>
      </p:sp>
      <p:sp>
        <p:nvSpPr>
          <p:cNvPr id="30" name="直角三角形 29"/>
          <p:cNvSpPr/>
          <p:nvPr/>
        </p:nvSpPr>
        <p:spPr>
          <a:xfrm rot="16200000" flipH="1" flipV="1">
            <a:off x="608013" y="-615950"/>
            <a:ext cx="5145088" cy="6373813"/>
          </a:xfrm>
          <a:prstGeom prst="rtTriangl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/>
          </p:cNvGraphicFramePr>
          <p:nvPr/>
        </p:nvGraphicFramePr>
        <p:xfrm>
          <a:off x="67382" y="72746"/>
          <a:ext cx="9000418" cy="5013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CorelDRAW" r:id="rId3" imgW="8786520" imgH="5063040" progId="">
                  <p:embed/>
                </p:oleObj>
              </mc:Choice>
              <mc:Fallback>
                <p:oleObj name="CorelDRAW" r:id="rId3" imgW="8786520" imgH="5063040" progId="">
                  <p:embed/>
                  <p:pic>
                    <p:nvPicPr>
                      <p:cNvPr id="0" name="Picture 1" descr="image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2" y="72746"/>
                        <a:ext cx="9000418" cy="50135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矩形 74"/>
          <p:cNvSpPr/>
          <p:nvPr/>
        </p:nvSpPr>
        <p:spPr>
          <a:xfrm>
            <a:off x="7038192" y="64556"/>
            <a:ext cx="1063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September-2018</a:t>
            </a:r>
          </a:p>
        </p:txBody>
      </p:sp>
      <p:sp>
        <p:nvSpPr>
          <p:cNvPr id="76" name="矩形 75"/>
          <p:cNvSpPr/>
          <p:nvPr/>
        </p:nvSpPr>
        <p:spPr>
          <a:xfrm>
            <a:off x="6855563" y="347216"/>
            <a:ext cx="15584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Android     </a:t>
            </a:r>
            <a:r>
              <a:rPr lang="zh-CN" altLang="en-US" sz="1000" dirty="0"/>
              <a:t>8.1 (Go edition)</a:t>
            </a:r>
          </a:p>
        </p:txBody>
      </p:sp>
      <p:sp>
        <p:nvSpPr>
          <p:cNvPr id="77" name="矩形 76"/>
          <p:cNvSpPr/>
          <p:nvPr/>
        </p:nvSpPr>
        <p:spPr>
          <a:xfrm>
            <a:off x="7274474" y="346581"/>
            <a:ext cx="295274" cy="192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50" dirty="0"/>
              <a:t>TM</a:t>
            </a:r>
          </a:p>
        </p:txBody>
      </p:sp>
      <p:sp>
        <p:nvSpPr>
          <p:cNvPr id="78" name="矩形 77"/>
          <p:cNvSpPr/>
          <p:nvPr/>
        </p:nvSpPr>
        <p:spPr>
          <a:xfrm>
            <a:off x="7007047" y="652014"/>
            <a:ext cx="12554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148.6x70.7x9.55mm</a:t>
            </a:r>
            <a:endParaRPr lang="zh-CN" altLang="en-US" sz="1000" dirty="0"/>
          </a:p>
        </p:txBody>
      </p:sp>
      <p:sp>
        <p:nvSpPr>
          <p:cNvPr id="80" name="矩形 79"/>
          <p:cNvSpPr/>
          <p:nvPr/>
        </p:nvSpPr>
        <p:spPr>
          <a:xfrm>
            <a:off x="6855563" y="1235344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MT6739 Quad-core 1.3GHz</a:t>
            </a:r>
          </a:p>
        </p:txBody>
      </p:sp>
      <p:sp>
        <p:nvSpPr>
          <p:cNvPr id="81" name="矩形 80"/>
          <p:cNvSpPr/>
          <p:nvPr/>
        </p:nvSpPr>
        <p:spPr>
          <a:xfrm>
            <a:off x="6877734" y="1471528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MT6580 Quad-core 1.3GHz</a:t>
            </a:r>
          </a:p>
        </p:txBody>
      </p:sp>
      <p:sp>
        <p:nvSpPr>
          <p:cNvPr id="82" name="矩形 81"/>
          <p:cNvSpPr/>
          <p:nvPr/>
        </p:nvSpPr>
        <p:spPr>
          <a:xfrm>
            <a:off x="6684843" y="1678901"/>
            <a:ext cx="18998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smtClean="0"/>
              <a:t>5.5-inch FWVGA+ 18:9 All Screen</a:t>
            </a:r>
            <a:endParaRPr lang="zh-CN" altLang="en-US" sz="1000" dirty="0"/>
          </a:p>
        </p:txBody>
      </p:sp>
      <p:sp>
        <p:nvSpPr>
          <p:cNvPr id="83" name="矩形 82"/>
          <p:cNvSpPr/>
          <p:nvPr/>
        </p:nvSpPr>
        <p:spPr>
          <a:xfrm>
            <a:off x="7392257" y="1947924"/>
            <a:ext cx="6351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480x960</a:t>
            </a:r>
          </a:p>
        </p:txBody>
      </p:sp>
      <p:sp>
        <p:nvSpPr>
          <p:cNvPr id="84" name="矩形 83"/>
          <p:cNvSpPr/>
          <p:nvPr/>
        </p:nvSpPr>
        <p:spPr>
          <a:xfrm>
            <a:off x="7077323" y="2169407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1GB RAM + 8GB ROM</a:t>
            </a:r>
          </a:p>
          <a:p>
            <a:r>
              <a:rPr lang="zh-CN" altLang="en-US" sz="1000" dirty="0"/>
              <a:t>1GB RAM + 16GB ROM</a:t>
            </a:r>
          </a:p>
        </p:txBody>
      </p:sp>
      <p:sp>
        <p:nvSpPr>
          <p:cNvPr id="85" name="矩形 84"/>
          <p:cNvSpPr/>
          <p:nvPr/>
        </p:nvSpPr>
        <p:spPr>
          <a:xfrm>
            <a:off x="7126158" y="2569517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Front Camera 2MP</a:t>
            </a:r>
          </a:p>
        </p:txBody>
      </p:sp>
      <p:sp>
        <p:nvSpPr>
          <p:cNvPr id="86" name="矩形 85"/>
          <p:cNvSpPr/>
          <p:nvPr/>
        </p:nvSpPr>
        <p:spPr>
          <a:xfrm>
            <a:off x="6468126" y="2824636"/>
            <a:ext cx="24833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Dual Rear Camera 8MP+0.3MP/5MP+0.3MP</a:t>
            </a:r>
          </a:p>
        </p:txBody>
      </p:sp>
      <p:sp>
        <p:nvSpPr>
          <p:cNvPr id="87" name="矩形 86"/>
          <p:cNvSpPr/>
          <p:nvPr/>
        </p:nvSpPr>
        <p:spPr>
          <a:xfrm>
            <a:off x="7082271" y="3017355"/>
            <a:ext cx="13766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GSM: B2/3/5/8</a:t>
            </a:r>
          </a:p>
          <a:p>
            <a:r>
              <a:rPr lang="zh-CN" altLang="en-US" sz="1000" dirty="0"/>
              <a:t>WCDMA: B1/8</a:t>
            </a:r>
          </a:p>
          <a:p>
            <a:r>
              <a:rPr lang="zh-CN" altLang="en-US" sz="1000" dirty="0"/>
              <a:t>LTE-FDD: B1/3/7/8/20</a:t>
            </a:r>
          </a:p>
        </p:txBody>
      </p:sp>
      <p:sp>
        <p:nvSpPr>
          <p:cNvPr id="88" name="矩形 87"/>
          <p:cNvSpPr/>
          <p:nvPr/>
        </p:nvSpPr>
        <p:spPr>
          <a:xfrm>
            <a:off x="7126158" y="3564017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GSM: B2/3/5/8</a:t>
            </a:r>
          </a:p>
          <a:p>
            <a:r>
              <a:rPr lang="zh-CN" altLang="en-US" sz="1000" dirty="0"/>
              <a:t>WCDMA: B1/8</a:t>
            </a:r>
          </a:p>
        </p:txBody>
      </p:sp>
      <p:sp>
        <p:nvSpPr>
          <p:cNvPr id="89" name="矩形 88"/>
          <p:cNvSpPr/>
          <p:nvPr/>
        </p:nvSpPr>
        <p:spPr>
          <a:xfrm>
            <a:off x="6864066" y="3953488"/>
            <a:ext cx="16914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2750mAh Battery removable</a:t>
            </a:r>
          </a:p>
        </p:txBody>
      </p:sp>
      <p:sp>
        <p:nvSpPr>
          <p:cNvPr id="90" name="矩形 89"/>
          <p:cNvSpPr/>
          <p:nvPr/>
        </p:nvSpPr>
        <p:spPr>
          <a:xfrm>
            <a:off x="6739345" y="4274818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Face Unlock/G/P/L Sensors/GPS</a:t>
            </a:r>
          </a:p>
        </p:txBody>
      </p:sp>
      <p:sp>
        <p:nvSpPr>
          <p:cNvPr id="91" name="矩形 90"/>
          <p:cNvSpPr/>
          <p:nvPr/>
        </p:nvSpPr>
        <p:spPr>
          <a:xfrm>
            <a:off x="7404428" y="4604748"/>
            <a:ext cx="7505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Black/Gold</a:t>
            </a:r>
          </a:p>
        </p:txBody>
      </p:sp>
      <p:sp>
        <p:nvSpPr>
          <p:cNvPr id="23" name="矩形 22"/>
          <p:cNvSpPr/>
          <p:nvPr/>
        </p:nvSpPr>
        <p:spPr>
          <a:xfrm>
            <a:off x="5640844" y="60325"/>
            <a:ext cx="36901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 smtClean="0"/>
              <a:t>MP</a:t>
            </a:r>
            <a:endParaRPr lang="zh-CN" altLang="en-US" sz="1050" dirty="0"/>
          </a:p>
        </p:txBody>
      </p:sp>
      <p:sp>
        <p:nvSpPr>
          <p:cNvPr id="24" name="矩形 23"/>
          <p:cNvSpPr/>
          <p:nvPr/>
        </p:nvSpPr>
        <p:spPr>
          <a:xfrm>
            <a:off x="5651736" y="330236"/>
            <a:ext cx="33695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OS</a:t>
            </a:r>
          </a:p>
        </p:txBody>
      </p:sp>
      <p:sp>
        <p:nvSpPr>
          <p:cNvPr id="25" name="矩形 24"/>
          <p:cNvSpPr/>
          <p:nvPr/>
        </p:nvSpPr>
        <p:spPr>
          <a:xfrm>
            <a:off x="5626663" y="931869"/>
            <a:ext cx="39626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SIM</a:t>
            </a:r>
          </a:p>
        </p:txBody>
      </p:sp>
      <p:sp>
        <p:nvSpPr>
          <p:cNvPr id="26" name="矩形 25"/>
          <p:cNvSpPr/>
          <p:nvPr/>
        </p:nvSpPr>
        <p:spPr>
          <a:xfrm>
            <a:off x="5515987" y="1234911"/>
            <a:ext cx="59343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Chipset</a:t>
            </a:r>
          </a:p>
        </p:txBody>
      </p:sp>
      <p:sp>
        <p:nvSpPr>
          <p:cNvPr id="27" name="矩形 26"/>
          <p:cNvSpPr/>
          <p:nvPr/>
        </p:nvSpPr>
        <p:spPr>
          <a:xfrm>
            <a:off x="5537279" y="1680867"/>
            <a:ext cx="57740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Display</a:t>
            </a:r>
          </a:p>
        </p:txBody>
      </p:sp>
      <p:sp>
        <p:nvSpPr>
          <p:cNvPr id="28" name="矩形 27"/>
          <p:cNvSpPr/>
          <p:nvPr/>
        </p:nvSpPr>
        <p:spPr>
          <a:xfrm>
            <a:off x="5472038" y="2251111"/>
            <a:ext cx="65274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Memory</a:t>
            </a:r>
          </a:p>
        </p:txBody>
      </p:sp>
      <p:sp>
        <p:nvSpPr>
          <p:cNvPr id="29" name="矩形 28"/>
          <p:cNvSpPr/>
          <p:nvPr/>
        </p:nvSpPr>
        <p:spPr>
          <a:xfrm>
            <a:off x="5480232" y="2672602"/>
            <a:ext cx="60625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Camera</a:t>
            </a:r>
          </a:p>
        </p:txBody>
      </p:sp>
      <p:sp>
        <p:nvSpPr>
          <p:cNvPr id="30" name="矩形 29"/>
          <p:cNvSpPr/>
          <p:nvPr/>
        </p:nvSpPr>
        <p:spPr>
          <a:xfrm>
            <a:off x="5580909" y="3385900"/>
            <a:ext cx="463588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Band</a:t>
            </a:r>
          </a:p>
        </p:txBody>
      </p:sp>
      <p:sp>
        <p:nvSpPr>
          <p:cNvPr id="31" name="矩形 30"/>
          <p:cNvSpPr/>
          <p:nvPr/>
        </p:nvSpPr>
        <p:spPr>
          <a:xfrm>
            <a:off x="5543092" y="3940554"/>
            <a:ext cx="587020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Battery</a:t>
            </a:r>
          </a:p>
        </p:txBody>
      </p:sp>
      <p:sp>
        <p:nvSpPr>
          <p:cNvPr id="32" name="矩形 31"/>
          <p:cNvSpPr/>
          <p:nvPr/>
        </p:nvSpPr>
        <p:spPr>
          <a:xfrm>
            <a:off x="5585410" y="4291015"/>
            <a:ext cx="50366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Other</a:t>
            </a:r>
          </a:p>
        </p:txBody>
      </p:sp>
      <p:sp>
        <p:nvSpPr>
          <p:cNvPr id="33" name="矩形 32"/>
          <p:cNvSpPr/>
          <p:nvPr/>
        </p:nvSpPr>
        <p:spPr>
          <a:xfrm>
            <a:off x="5572748" y="4602701"/>
            <a:ext cx="52770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Colors</a:t>
            </a:r>
          </a:p>
        </p:txBody>
      </p:sp>
      <p:sp>
        <p:nvSpPr>
          <p:cNvPr id="34" name="矩形 33"/>
          <p:cNvSpPr/>
          <p:nvPr/>
        </p:nvSpPr>
        <p:spPr>
          <a:xfrm>
            <a:off x="5620838" y="4818185"/>
            <a:ext cx="45557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Price</a:t>
            </a:r>
          </a:p>
        </p:txBody>
      </p:sp>
      <p:sp>
        <p:nvSpPr>
          <p:cNvPr id="35" name="矩形 34"/>
          <p:cNvSpPr/>
          <p:nvPr/>
        </p:nvSpPr>
        <p:spPr>
          <a:xfrm>
            <a:off x="5451576" y="598770"/>
            <a:ext cx="76815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Dimension</a:t>
            </a:r>
            <a:endParaRPr lang="zh-CN" altLang="en-US" sz="1050" dirty="0"/>
          </a:p>
        </p:txBody>
      </p:sp>
      <p:sp>
        <p:nvSpPr>
          <p:cNvPr id="36" name="矩形 35"/>
          <p:cNvSpPr/>
          <p:nvPr/>
        </p:nvSpPr>
        <p:spPr>
          <a:xfrm>
            <a:off x="5441157" y="1450395"/>
            <a:ext cx="78899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Fingerprint</a:t>
            </a:r>
            <a:endParaRPr lang="zh-CN" altLang="en-US" sz="1050" dirty="0"/>
          </a:p>
        </p:txBody>
      </p:sp>
      <p:sp>
        <p:nvSpPr>
          <p:cNvPr id="37" name="矩形 36"/>
          <p:cNvSpPr/>
          <p:nvPr/>
        </p:nvSpPr>
        <p:spPr>
          <a:xfrm>
            <a:off x="5441157" y="1935647"/>
            <a:ext cx="766557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Resolution</a:t>
            </a:r>
            <a:endParaRPr lang="zh-CN" altLang="en-US" sz="1050" dirty="0"/>
          </a:p>
        </p:txBody>
      </p:sp>
      <p:sp>
        <p:nvSpPr>
          <p:cNvPr id="38" name="矩形 37"/>
          <p:cNvSpPr/>
          <p:nvPr/>
        </p:nvSpPr>
        <p:spPr>
          <a:xfrm>
            <a:off x="2133600" y="110722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kern="25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</a:t>
            </a:r>
            <a:r>
              <a:rPr lang="zh-CN" altLang="en-US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altLang="zh-CN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zh-CN" altLang="en-US" sz="2000" kern="25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86363" y="866401"/>
            <a:ext cx="2116989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1000" dirty="0"/>
              <a:t>Nano Sim card + Nano Sim card</a:t>
            </a:r>
            <a:r>
              <a:rPr lang="en-US" altLang="zh-CN" sz="1000" dirty="0" smtClean="0"/>
              <a:t>/</a:t>
            </a:r>
          </a:p>
          <a:p>
            <a:pPr>
              <a:lnSpc>
                <a:spcPts val="1200"/>
              </a:lnSpc>
            </a:pPr>
            <a:r>
              <a:rPr lang="zh-CN" altLang="en-US" sz="1000" dirty="0" smtClean="0"/>
              <a:t>T </a:t>
            </a:r>
            <a:r>
              <a:rPr lang="zh-CN" altLang="en-US" sz="1000" dirty="0"/>
              <a:t>card (</a:t>
            </a:r>
            <a:r>
              <a:rPr lang="en-US" altLang="zh-CN" sz="1000" dirty="0"/>
              <a:t>3in2 </a:t>
            </a:r>
            <a:r>
              <a:rPr lang="zh-CN" altLang="en-US" sz="1000" dirty="0"/>
              <a:t>combo)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9" y="852686"/>
            <a:ext cx="4388757" cy="3809685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6716251" y="4852294"/>
            <a:ext cx="18357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44USD(3G),54USD(4G</a:t>
            </a:r>
            <a:r>
              <a:rPr lang="en-US" altLang="zh-CN" sz="1000" dirty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) MOQ 5K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0" y="0"/>
                </a:moveTo>
                <a:lnTo>
                  <a:pt x="9144000" y="0"/>
                </a:lnTo>
                <a:lnTo>
                  <a:pt x="9144000" y="5147999"/>
                </a:lnTo>
                <a:lnTo>
                  <a:pt x="0" y="5147999"/>
                </a:lnTo>
                <a:lnTo>
                  <a:pt x="0" y="0"/>
                </a:lnTo>
                <a:close/>
              </a:path>
            </a:pathLst>
          </a:custGeom>
          <a:solidFill>
            <a:srgbClr val="009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8728" y="2380510"/>
            <a:ext cx="4126468" cy="386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对象 35"/>
          <p:cNvGraphicFramePr>
            <a:graphicFrameLocks/>
          </p:cNvGraphicFramePr>
          <p:nvPr/>
        </p:nvGraphicFramePr>
        <p:xfrm>
          <a:off x="211834" y="136998"/>
          <a:ext cx="8708897" cy="4723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CorelDRAW" r:id="rId3" imgW="8743320" imgH="4703400" progId="">
                  <p:embed/>
                </p:oleObj>
              </mc:Choice>
              <mc:Fallback>
                <p:oleObj name="CorelDRAW" r:id="rId3" imgW="8743320" imgH="4703400" progId="">
                  <p:embed/>
                  <p:pic>
                    <p:nvPicPr>
                      <p:cNvPr id="0" name="图片 9228" descr="image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34" y="136998"/>
                        <a:ext cx="8708897" cy="47239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/>
          <p:nvPr/>
        </p:nvSpPr>
        <p:spPr>
          <a:xfrm>
            <a:off x="763" y="0"/>
            <a:ext cx="9142730" cy="5148580"/>
          </a:xfrm>
          <a:custGeom>
            <a:avLst/>
            <a:gdLst/>
            <a:ahLst/>
            <a:cxnLst/>
            <a:rect l="l" t="t" r="r" b="b"/>
            <a:pathLst>
              <a:path w="9142730" h="5148580">
                <a:moveTo>
                  <a:pt x="0" y="0"/>
                </a:moveTo>
                <a:lnTo>
                  <a:pt x="9142473" y="0"/>
                </a:lnTo>
                <a:lnTo>
                  <a:pt x="9142473" y="5148324"/>
                </a:lnTo>
                <a:lnTo>
                  <a:pt x="0" y="51483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矩形 364"/>
          <p:cNvSpPr/>
          <p:nvPr/>
        </p:nvSpPr>
        <p:spPr>
          <a:xfrm>
            <a:off x="7282638" y="159666"/>
            <a:ext cx="7136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May-2019</a:t>
            </a:r>
          </a:p>
        </p:txBody>
      </p:sp>
      <p:grpSp>
        <p:nvGrpSpPr>
          <p:cNvPr id="368" name="组合 367"/>
          <p:cNvGrpSpPr/>
          <p:nvPr/>
        </p:nvGrpSpPr>
        <p:grpSpPr>
          <a:xfrm>
            <a:off x="7081417" y="368381"/>
            <a:ext cx="1040670" cy="253916"/>
            <a:chOff x="7143862" y="314895"/>
            <a:chExt cx="1040670" cy="253916"/>
          </a:xfrm>
        </p:grpSpPr>
        <p:sp>
          <p:nvSpPr>
            <p:cNvPr id="366" name="矩形 365"/>
            <p:cNvSpPr/>
            <p:nvPr/>
          </p:nvSpPr>
          <p:spPr>
            <a:xfrm>
              <a:off x="7143862" y="314895"/>
              <a:ext cx="104067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/>
                <a:t>Android   </a:t>
              </a:r>
              <a:r>
                <a:rPr lang="zh-CN" altLang="en-US" sz="1050" dirty="0" smtClean="0"/>
                <a:t>  9 </a:t>
              </a:r>
              <a:r>
                <a:rPr lang="zh-CN" altLang="en-US" sz="1050" dirty="0"/>
                <a:t>Pie</a:t>
              </a:r>
            </a:p>
          </p:txBody>
        </p:sp>
        <p:sp>
          <p:nvSpPr>
            <p:cNvPr id="367" name="矩形 366"/>
            <p:cNvSpPr/>
            <p:nvPr/>
          </p:nvSpPr>
          <p:spPr>
            <a:xfrm>
              <a:off x="7600878" y="320352"/>
              <a:ext cx="28725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" dirty="0"/>
                <a:t>TM</a:t>
              </a:r>
            </a:p>
          </p:txBody>
        </p:sp>
      </p:grpSp>
      <p:sp>
        <p:nvSpPr>
          <p:cNvPr id="370" name="矩形 369"/>
          <p:cNvSpPr/>
          <p:nvPr/>
        </p:nvSpPr>
        <p:spPr>
          <a:xfrm>
            <a:off x="7051002" y="592196"/>
            <a:ext cx="12394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158*77.5*13.85mm</a:t>
            </a:r>
          </a:p>
        </p:txBody>
      </p:sp>
      <p:sp>
        <p:nvSpPr>
          <p:cNvPr id="371" name="矩形 370"/>
          <p:cNvSpPr/>
          <p:nvPr/>
        </p:nvSpPr>
        <p:spPr>
          <a:xfrm>
            <a:off x="6684872" y="1222077"/>
            <a:ext cx="1870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/>
              <a:t>MT</a:t>
            </a:r>
            <a:r>
              <a:rPr lang="zh-CN" altLang="en-US" sz="1000" dirty="0"/>
              <a:t>6580</a:t>
            </a:r>
            <a:r>
              <a:rPr lang="zh-CN" altLang="en-US" sz="1000" dirty="0" smtClean="0"/>
              <a:t>A </a:t>
            </a:r>
            <a:r>
              <a:rPr lang="zh-CN" altLang="en-US" sz="1000" dirty="0"/>
              <a:t>Quad-core 1</a:t>
            </a:r>
            <a:r>
              <a:rPr lang="zh-CN" altLang="en-US" sz="1000" dirty="0" smtClean="0"/>
              <a:t>.</a:t>
            </a:r>
            <a:r>
              <a:rPr lang="en-US" altLang="zh-CN" sz="1000" dirty="0" smtClean="0"/>
              <a:t>3</a:t>
            </a:r>
            <a:r>
              <a:rPr lang="zh-CN" altLang="en-US" sz="1000" dirty="0" smtClean="0"/>
              <a:t>GHz</a:t>
            </a:r>
            <a:endParaRPr lang="en-US" altLang="zh-CN" sz="1000" dirty="0" smtClean="0"/>
          </a:p>
          <a:p>
            <a:r>
              <a:rPr lang="en-US" altLang="zh-CN" sz="1000" dirty="0" smtClean="0"/>
              <a:t>MT6761VWB </a:t>
            </a:r>
            <a:r>
              <a:rPr lang="en-US" altLang="zh-CN" sz="1000" dirty="0" err="1" smtClean="0"/>
              <a:t>Octa</a:t>
            </a:r>
            <a:r>
              <a:rPr lang="en-US" altLang="zh-CN" sz="1000" dirty="0" smtClean="0"/>
              <a:t>-core 2.0GHz</a:t>
            </a:r>
            <a:endParaRPr lang="zh-CN" altLang="en-US" sz="1000" dirty="0"/>
          </a:p>
        </p:txBody>
      </p:sp>
      <p:sp>
        <p:nvSpPr>
          <p:cNvPr id="372" name="矩形 371"/>
          <p:cNvSpPr/>
          <p:nvPr/>
        </p:nvSpPr>
        <p:spPr>
          <a:xfrm>
            <a:off x="6718137" y="1622187"/>
            <a:ext cx="16882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5.</a:t>
            </a:r>
            <a:r>
              <a:rPr lang="en-US" altLang="zh-CN" sz="1000" dirty="0" smtClean="0"/>
              <a:t>5</a:t>
            </a:r>
            <a:r>
              <a:rPr lang="zh-CN" altLang="en-US" sz="1000" dirty="0" smtClean="0"/>
              <a:t>-inch HD+  </a:t>
            </a:r>
            <a:r>
              <a:rPr lang="en-US" altLang="zh-CN" sz="1000" dirty="0" smtClean="0"/>
              <a:t>18:9 </a:t>
            </a:r>
            <a:r>
              <a:rPr lang="zh-CN" altLang="en-US" sz="1000" dirty="0" smtClean="0"/>
              <a:t>All Screen</a:t>
            </a:r>
            <a:endParaRPr lang="zh-CN" altLang="en-US" sz="1000" dirty="0"/>
          </a:p>
        </p:txBody>
      </p:sp>
      <p:sp>
        <p:nvSpPr>
          <p:cNvPr id="373" name="矩形 372"/>
          <p:cNvSpPr/>
          <p:nvPr/>
        </p:nvSpPr>
        <p:spPr>
          <a:xfrm>
            <a:off x="7167898" y="1912100"/>
            <a:ext cx="7088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1440*720</a:t>
            </a:r>
          </a:p>
        </p:txBody>
      </p:sp>
      <p:sp>
        <p:nvSpPr>
          <p:cNvPr id="374" name="矩形 373"/>
          <p:cNvSpPr/>
          <p:nvPr/>
        </p:nvSpPr>
        <p:spPr>
          <a:xfrm>
            <a:off x="6827035" y="2202013"/>
            <a:ext cx="1498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2GB RAM + 32GB ROM</a:t>
            </a:r>
          </a:p>
          <a:p>
            <a:r>
              <a:rPr lang="zh-CN" altLang="en-US" sz="1000" dirty="0"/>
              <a:t>3GB RAM + 32GB ROM</a:t>
            </a:r>
          </a:p>
        </p:txBody>
      </p:sp>
      <p:sp>
        <p:nvSpPr>
          <p:cNvPr id="375" name="矩形 374"/>
          <p:cNvSpPr/>
          <p:nvPr/>
        </p:nvSpPr>
        <p:spPr>
          <a:xfrm>
            <a:off x="6954780" y="2572967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Front Camera 5MP</a:t>
            </a:r>
          </a:p>
        </p:txBody>
      </p:sp>
      <p:sp>
        <p:nvSpPr>
          <p:cNvPr id="376" name="矩形 375"/>
          <p:cNvSpPr/>
          <p:nvPr/>
        </p:nvSpPr>
        <p:spPr>
          <a:xfrm>
            <a:off x="6648780" y="2774201"/>
            <a:ext cx="17908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Dual Rear Camera 8MP+0.3MP</a:t>
            </a:r>
          </a:p>
        </p:txBody>
      </p:sp>
      <p:sp>
        <p:nvSpPr>
          <p:cNvPr id="377" name="矩形 376"/>
          <p:cNvSpPr/>
          <p:nvPr/>
        </p:nvSpPr>
        <p:spPr>
          <a:xfrm>
            <a:off x="7606747" y="3014834"/>
            <a:ext cx="13343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/>
              <a:t>GSM: B2/3/5/8</a:t>
            </a:r>
          </a:p>
          <a:p>
            <a:r>
              <a:rPr lang="zh-CN" altLang="en-US" sz="900" dirty="0"/>
              <a:t>WCDMA: B1/2/4/</a:t>
            </a:r>
            <a:r>
              <a:rPr lang="zh-CN" altLang="en-US" sz="900" dirty="0" smtClean="0"/>
              <a:t>5/8</a:t>
            </a:r>
            <a:endParaRPr lang="en-US" altLang="zh-CN" sz="900" dirty="0" smtClean="0"/>
          </a:p>
          <a:p>
            <a:endParaRPr lang="zh-CN" altLang="en-US" sz="900" dirty="0"/>
          </a:p>
        </p:txBody>
      </p:sp>
      <p:sp>
        <p:nvSpPr>
          <p:cNvPr id="378" name="矩形 377"/>
          <p:cNvSpPr/>
          <p:nvPr/>
        </p:nvSpPr>
        <p:spPr>
          <a:xfrm>
            <a:off x="7023822" y="3544089"/>
            <a:ext cx="11047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4400mAh Battery</a:t>
            </a:r>
          </a:p>
        </p:txBody>
      </p:sp>
      <p:sp>
        <p:nvSpPr>
          <p:cNvPr id="379" name="矩形 378"/>
          <p:cNvSpPr/>
          <p:nvPr/>
        </p:nvSpPr>
        <p:spPr>
          <a:xfrm>
            <a:off x="6739670" y="3857917"/>
            <a:ext cx="1862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/>
              <a:t>Face </a:t>
            </a:r>
            <a:r>
              <a:rPr lang="zh-CN" altLang="en-US" sz="1000" dirty="0"/>
              <a:t>Unlock/Fingerprint </a:t>
            </a:r>
            <a:r>
              <a:rPr lang="zh-CN" altLang="en-US" sz="1000" dirty="0" smtClean="0"/>
              <a:t>ID</a:t>
            </a:r>
            <a:endParaRPr lang="zh-CN" altLang="en-US" sz="1000" dirty="0"/>
          </a:p>
          <a:p>
            <a:r>
              <a:rPr lang="zh-CN" altLang="en-US" sz="1000" dirty="0"/>
              <a:t>G+D+L Sensors/ GPS</a:t>
            </a:r>
          </a:p>
        </p:txBody>
      </p:sp>
      <p:sp>
        <p:nvSpPr>
          <p:cNvPr id="380" name="矩形 379"/>
          <p:cNvSpPr/>
          <p:nvPr/>
        </p:nvSpPr>
        <p:spPr>
          <a:xfrm>
            <a:off x="7187278" y="4395025"/>
            <a:ext cx="702310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Black/Red</a:t>
            </a:r>
          </a:p>
        </p:txBody>
      </p:sp>
      <p:sp>
        <p:nvSpPr>
          <p:cNvPr id="412" name="矩形 411"/>
          <p:cNvSpPr/>
          <p:nvPr/>
        </p:nvSpPr>
        <p:spPr>
          <a:xfrm>
            <a:off x="5640844" y="136525"/>
            <a:ext cx="36901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 smtClean="0"/>
              <a:t>MP</a:t>
            </a:r>
            <a:endParaRPr lang="zh-CN" altLang="en-US" sz="1050" dirty="0"/>
          </a:p>
        </p:txBody>
      </p:sp>
      <p:sp>
        <p:nvSpPr>
          <p:cNvPr id="413" name="矩形 412"/>
          <p:cNvSpPr/>
          <p:nvPr/>
        </p:nvSpPr>
        <p:spPr>
          <a:xfrm>
            <a:off x="5648091" y="363689"/>
            <a:ext cx="33695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OS</a:t>
            </a:r>
          </a:p>
        </p:txBody>
      </p:sp>
      <p:sp>
        <p:nvSpPr>
          <p:cNvPr id="414" name="矩形 413"/>
          <p:cNvSpPr/>
          <p:nvPr/>
        </p:nvSpPr>
        <p:spPr>
          <a:xfrm>
            <a:off x="5632475" y="881808"/>
            <a:ext cx="39626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SIM</a:t>
            </a:r>
          </a:p>
        </p:txBody>
      </p:sp>
      <p:sp>
        <p:nvSpPr>
          <p:cNvPr id="415" name="矩形 414"/>
          <p:cNvSpPr/>
          <p:nvPr/>
        </p:nvSpPr>
        <p:spPr>
          <a:xfrm>
            <a:off x="5516255" y="1279394"/>
            <a:ext cx="59343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Chipset</a:t>
            </a:r>
          </a:p>
        </p:txBody>
      </p:sp>
      <p:sp>
        <p:nvSpPr>
          <p:cNvPr id="416" name="矩形 415"/>
          <p:cNvSpPr/>
          <p:nvPr/>
        </p:nvSpPr>
        <p:spPr>
          <a:xfrm>
            <a:off x="5536990" y="1594216"/>
            <a:ext cx="57740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Display</a:t>
            </a:r>
          </a:p>
        </p:txBody>
      </p:sp>
      <p:sp>
        <p:nvSpPr>
          <p:cNvPr id="417" name="矩形 416"/>
          <p:cNvSpPr/>
          <p:nvPr/>
        </p:nvSpPr>
        <p:spPr>
          <a:xfrm>
            <a:off x="5492948" y="2232229"/>
            <a:ext cx="65274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Memory</a:t>
            </a:r>
          </a:p>
        </p:txBody>
      </p:sp>
      <p:sp>
        <p:nvSpPr>
          <p:cNvPr id="418" name="矩形 417"/>
          <p:cNvSpPr/>
          <p:nvPr/>
        </p:nvSpPr>
        <p:spPr>
          <a:xfrm>
            <a:off x="5480452" y="2668333"/>
            <a:ext cx="60625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Camera</a:t>
            </a:r>
          </a:p>
        </p:txBody>
      </p:sp>
      <p:sp>
        <p:nvSpPr>
          <p:cNvPr id="419" name="矩形 418"/>
          <p:cNvSpPr/>
          <p:nvPr/>
        </p:nvSpPr>
        <p:spPr>
          <a:xfrm>
            <a:off x="5572221" y="3158257"/>
            <a:ext cx="463588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Band</a:t>
            </a:r>
          </a:p>
        </p:txBody>
      </p:sp>
      <p:sp>
        <p:nvSpPr>
          <p:cNvPr id="420" name="矩形 419"/>
          <p:cNvSpPr/>
          <p:nvPr/>
        </p:nvSpPr>
        <p:spPr>
          <a:xfrm>
            <a:off x="5507334" y="3554815"/>
            <a:ext cx="587020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Battery</a:t>
            </a:r>
          </a:p>
        </p:txBody>
      </p:sp>
      <p:sp>
        <p:nvSpPr>
          <p:cNvPr id="421" name="矩形 420"/>
          <p:cNvSpPr/>
          <p:nvPr/>
        </p:nvSpPr>
        <p:spPr>
          <a:xfrm>
            <a:off x="5555200" y="3960721"/>
            <a:ext cx="50366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Other</a:t>
            </a:r>
          </a:p>
        </p:txBody>
      </p:sp>
      <p:sp>
        <p:nvSpPr>
          <p:cNvPr id="422" name="矩形 421"/>
          <p:cNvSpPr/>
          <p:nvPr/>
        </p:nvSpPr>
        <p:spPr>
          <a:xfrm>
            <a:off x="5536990" y="4374130"/>
            <a:ext cx="52770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Colors</a:t>
            </a:r>
          </a:p>
        </p:txBody>
      </p:sp>
      <p:sp>
        <p:nvSpPr>
          <p:cNvPr id="423" name="矩形 422"/>
          <p:cNvSpPr/>
          <p:nvPr/>
        </p:nvSpPr>
        <p:spPr>
          <a:xfrm>
            <a:off x="5596324" y="4599344"/>
            <a:ext cx="45557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Price</a:t>
            </a:r>
          </a:p>
        </p:txBody>
      </p:sp>
      <p:sp>
        <p:nvSpPr>
          <p:cNvPr id="424" name="矩形 423"/>
          <p:cNvSpPr/>
          <p:nvPr/>
        </p:nvSpPr>
        <p:spPr>
          <a:xfrm>
            <a:off x="5424415" y="578923"/>
            <a:ext cx="76815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Dimension</a:t>
            </a:r>
            <a:endParaRPr lang="zh-CN" altLang="en-US" sz="1050" dirty="0"/>
          </a:p>
        </p:txBody>
      </p:sp>
      <p:sp>
        <p:nvSpPr>
          <p:cNvPr id="425" name="矩形 424"/>
          <p:cNvSpPr/>
          <p:nvPr/>
        </p:nvSpPr>
        <p:spPr>
          <a:xfrm>
            <a:off x="5440833" y="1908252"/>
            <a:ext cx="766557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Resolution</a:t>
            </a:r>
            <a:endParaRPr lang="zh-CN" altLang="en-US" sz="1050" dirty="0"/>
          </a:p>
        </p:txBody>
      </p:sp>
      <p:sp>
        <p:nvSpPr>
          <p:cNvPr id="426" name="矩形 425"/>
          <p:cNvSpPr/>
          <p:nvPr/>
        </p:nvSpPr>
        <p:spPr>
          <a:xfrm>
            <a:off x="2207662" y="152870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kern="25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</a:t>
            </a:r>
            <a:r>
              <a:rPr lang="zh-CN" altLang="en-US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</a:t>
            </a:r>
            <a:r>
              <a:rPr lang="en-US" altLang="zh-CN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000" kern="25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65824" y="192251"/>
            <a:ext cx="9877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IP69K/IP68</a:t>
            </a:r>
          </a:p>
        </p:txBody>
      </p:sp>
      <p:sp>
        <p:nvSpPr>
          <p:cNvPr id="360" name="矩形 359"/>
          <p:cNvSpPr/>
          <p:nvPr/>
        </p:nvSpPr>
        <p:spPr>
          <a:xfrm>
            <a:off x="6262117" y="897851"/>
            <a:ext cx="2754698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b="1" dirty="0"/>
              <a:t>Nano Sim Card + Nano Sim Card</a:t>
            </a:r>
            <a:r>
              <a:rPr lang="en-US" altLang="zh-CN" sz="900" b="1" dirty="0"/>
              <a:t>/</a:t>
            </a:r>
            <a:r>
              <a:rPr lang="zh-CN" altLang="en-US" sz="900" b="1" dirty="0" smtClean="0"/>
              <a:t>T Ca</a:t>
            </a:r>
            <a:r>
              <a:rPr lang="en-US" altLang="zh-CN" sz="900" b="1" dirty="0" smtClean="0"/>
              <a:t>rd</a:t>
            </a:r>
            <a:r>
              <a:rPr lang="zh-CN" altLang="en-US" sz="900" b="1" dirty="0"/>
              <a:t>(</a:t>
            </a:r>
            <a:r>
              <a:rPr lang="en-US" altLang="zh-CN" sz="900" b="1" dirty="0"/>
              <a:t>3in2 combo</a:t>
            </a:r>
            <a:r>
              <a:rPr lang="zh-CN" altLang="en-US" sz="900" b="1" dirty="0"/>
              <a:t>)</a:t>
            </a:r>
          </a:p>
        </p:txBody>
      </p:sp>
      <p:sp>
        <p:nvSpPr>
          <p:cNvPr id="37" name="矩形 36"/>
          <p:cNvSpPr/>
          <p:nvPr/>
        </p:nvSpPr>
        <p:spPr>
          <a:xfrm>
            <a:off x="6356710" y="3039577"/>
            <a:ext cx="146898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/>
              <a:t>GSM: B2/3/5/8</a:t>
            </a:r>
          </a:p>
          <a:p>
            <a:r>
              <a:rPr lang="zh-CN" altLang="en-US" sz="900" dirty="0"/>
              <a:t>WCDMA: B1/2/4/</a:t>
            </a:r>
            <a:r>
              <a:rPr lang="zh-CN" altLang="en-US" sz="900" dirty="0" smtClean="0"/>
              <a:t>5/8</a:t>
            </a:r>
            <a:endParaRPr lang="en-US" altLang="zh-CN" sz="900" dirty="0" smtClean="0"/>
          </a:p>
          <a:p>
            <a:r>
              <a:rPr lang="en-US" altLang="zh-CN" sz="900" dirty="0" smtClean="0"/>
              <a:t>LTE-FDD:B1/3/5/7/8/20</a:t>
            </a:r>
            <a:endParaRPr lang="zh-CN" altLang="en-US" sz="9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0" y="865768"/>
            <a:ext cx="4514816" cy="3651125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6792451" y="4623694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79</a:t>
            </a:r>
            <a:r>
              <a:rPr lang="en-US" altLang="zh-CN" sz="1000" dirty="0" smtClean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USD(3G </a:t>
            </a:r>
            <a:r>
              <a:rPr lang="en-US" altLang="zh-CN" sz="1000" dirty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2+32GB) MOQ 3K</a:t>
            </a:r>
          </a:p>
          <a:p>
            <a:r>
              <a:rPr lang="en-US" altLang="zh-CN" sz="100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93</a:t>
            </a:r>
            <a:r>
              <a:rPr lang="en-US" altLang="zh-CN" sz="1000" dirty="0" smtClean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USD(4G </a:t>
            </a:r>
            <a:r>
              <a:rPr lang="en-US" altLang="zh-CN" sz="1000" dirty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3+32GB NFC)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/>
          </p:cNvGraphicFramePr>
          <p:nvPr/>
        </p:nvGraphicFramePr>
        <p:xfrm>
          <a:off x="174308" y="114885"/>
          <a:ext cx="8768115" cy="486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CorelDRAW" r:id="rId4" imgW="8786520" imgH="4867920" progId="">
                  <p:embed/>
                </p:oleObj>
              </mc:Choice>
              <mc:Fallback>
                <p:oleObj name="CorelDRAW" r:id="rId4" imgW="8786520" imgH="4867920" progId="">
                  <p:embed/>
                  <p:pic>
                    <p:nvPicPr>
                      <p:cNvPr id="0" name="图片 10251" descr="image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8" y="114885"/>
                        <a:ext cx="8768115" cy="4861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矩形 86"/>
          <p:cNvSpPr/>
          <p:nvPr/>
        </p:nvSpPr>
        <p:spPr>
          <a:xfrm>
            <a:off x="7071493" y="114885"/>
            <a:ext cx="1063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September-2018</a:t>
            </a:r>
          </a:p>
        </p:txBody>
      </p:sp>
      <p:sp>
        <p:nvSpPr>
          <p:cNvPr id="88" name="矩形 87"/>
          <p:cNvSpPr/>
          <p:nvPr/>
        </p:nvSpPr>
        <p:spPr>
          <a:xfrm>
            <a:off x="7206146" y="369616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Android 8.1</a:t>
            </a:r>
          </a:p>
        </p:txBody>
      </p:sp>
      <p:sp>
        <p:nvSpPr>
          <p:cNvPr id="89" name="矩形 88"/>
          <p:cNvSpPr/>
          <p:nvPr/>
        </p:nvSpPr>
        <p:spPr>
          <a:xfrm>
            <a:off x="7024204" y="611013"/>
            <a:ext cx="11576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158.3x76x12.6mm</a:t>
            </a:r>
          </a:p>
        </p:txBody>
      </p:sp>
      <p:sp>
        <p:nvSpPr>
          <p:cNvPr id="91" name="矩形 90"/>
          <p:cNvSpPr/>
          <p:nvPr/>
        </p:nvSpPr>
        <p:spPr>
          <a:xfrm>
            <a:off x="6916444" y="1260844"/>
            <a:ext cx="15648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MT6763 Octa-</a:t>
            </a:r>
            <a:r>
              <a:rPr lang="zh-CN" altLang="en-US" sz="1000" dirty="0" smtClean="0"/>
              <a:t>core </a:t>
            </a:r>
            <a:r>
              <a:rPr lang="en-US" altLang="zh-CN" sz="1000" dirty="0" smtClean="0"/>
              <a:t>2.3GHz</a:t>
            </a:r>
            <a:endParaRPr lang="zh-CN" altLang="en-US" sz="1000" dirty="0"/>
          </a:p>
        </p:txBody>
      </p:sp>
      <p:sp>
        <p:nvSpPr>
          <p:cNvPr id="92" name="矩形 91"/>
          <p:cNvSpPr/>
          <p:nvPr/>
        </p:nvSpPr>
        <p:spPr>
          <a:xfrm>
            <a:off x="6976689" y="1753782"/>
            <a:ext cx="12795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5.85-inch HD+ Oncell</a:t>
            </a:r>
          </a:p>
        </p:txBody>
      </p:sp>
      <p:sp>
        <p:nvSpPr>
          <p:cNvPr id="93" name="矩形 92"/>
          <p:cNvSpPr/>
          <p:nvPr/>
        </p:nvSpPr>
        <p:spPr>
          <a:xfrm>
            <a:off x="7446310" y="1493043"/>
            <a:ext cx="428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Back</a:t>
            </a:r>
            <a:endParaRPr lang="zh-CN" altLang="en-US" sz="1000" dirty="0"/>
          </a:p>
        </p:txBody>
      </p:sp>
      <p:sp>
        <p:nvSpPr>
          <p:cNvPr id="94" name="矩形 93"/>
          <p:cNvSpPr/>
          <p:nvPr/>
        </p:nvSpPr>
        <p:spPr>
          <a:xfrm>
            <a:off x="7266030" y="2006535"/>
            <a:ext cx="7008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1512x720</a:t>
            </a:r>
          </a:p>
        </p:txBody>
      </p:sp>
      <p:sp>
        <p:nvSpPr>
          <p:cNvPr id="95" name="矩形 94"/>
          <p:cNvSpPr/>
          <p:nvPr/>
        </p:nvSpPr>
        <p:spPr>
          <a:xfrm>
            <a:off x="6874676" y="2268047"/>
            <a:ext cx="13773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4GB RAM + 64GB ROM</a:t>
            </a:r>
          </a:p>
        </p:txBody>
      </p:sp>
      <p:sp>
        <p:nvSpPr>
          <p:cNvPr id="96" name="矩形 95"/>
          <p:cNvSpPr/>
          <p:nvPr/>
        </p:nvSpPr>
        <p:spPr>
          <a:xfrm>
            <a:off x="6949380" y="2558770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Front Camera 8MP</a:t>
            </a:r>
          </a:p>
        </p:txBody>
      </p:sp>
      <p:sp>
        <p:nvSpPr>
          <p:cNvPr id="97" name="矩形 96"/>
          <p:cNvSpPr/>
          <p:nvPr/>
        </p:nvSpPr>
        <p:spPr>
          <a:xfrm>
            <a:off x="6604735" y="2834735"/>
            <a:ext cx="18565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Dual Rear Camera 13MP+0.3MP</a:t>
            </a:r>
          </a:p>
        </p:txBody>
      </p:sp>
      <p:sp>
        <p:nvSpPr>
          <p:cNvPr id="98" name="矩形 97"/>
          <p:cNvSpPr/>
          <p:nvPr/>
        </p:nvSpPr>
        <p:spPr>
          <a:xfrm>
            <a:off x="6874676" y="3109425"/>
            <a:ext cx="14835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GSM: B2/3/5/8</a:t>
            </a:r>
          </a:p>
          <a:p>
            <a:r>
              <a:rPr lang="zh-CN" altLang="en-US" sz="1000" dirty="0"/>
              <a:t>WCDMA: B1/5/8</a:t>
            </a:r>
          </a:p>
          <a:p>
            <a:r>
              <a:rPr lang="zh-CN" altLang="en-US" sz="1000" dirty="0"/>
              <a:t>LTE-FDD: B1/3/7/8/20</a:t>
            </a:r>
          </a:p>
        </p:txBody>
      </p:sp>
      <p:sp>
        <p:nvSpPr>
          <p:cNvPr id="100" name="矩形 99"/>
          <p:cNvSpPr/>
          <p:nvPr/>
        </p:nvSpPr>
        <p:spPr>
          <a:xfrm>
            <a:off x="7077103" y="3679357"/>
            <a:ext cx="11047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4400mAh Battery</a:t>
            </a:r>
          </a:p>
        </p:txBody>
      </p:sp>
      <p:sp>
        <p:nvSpPr>
          <p:cNvPr id="101" name="矩形 100"/>
          <p:cNvSpPr/>
          <p:nvPr/>
        </p:nvSpPr>
        <p:spPr>
          <a:xfrm>
            <a:off x="6464256" y="3881600"/>
            <a:ext cx="22292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NFC/G+P+L+Gyro Sensors/e-Compass/</a:t>
            </a:r>
          </a:p>
          <a:p>
            <a:r>
              <a:rPr lang="zh-CN" altLang="en-US" sz="1000" dirty="0"/>
              <a:t>Fingerprint ID/Face Unlock/Wireless</a:t>
            </a:r>
          </a:p>
          <a:p>
            <a:r>
              <a:rPr lang="zh-CN" altLang="en-US" sz="1000" dirty="0"/>
              <a:t>Charging/5V2A Fast Charge</a:t>
            </a:r>
          </a:p>
        </p:txBody>
      </p:sp>
      <p:sp>
        <p:nvSpPr>
          <p:cNvPr id="102" name="矩形 101"/>
          <p:cNvSpPr/>
          <p:nvPr/>
        </p:nvSpPr>
        <p:spPr>
          <a:xfrm>
            <a:off x="7130899" y="4426917"/>
            <a:ext cx="7377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Black/Blue</a:t>
            </a:r>
          </a:p>
        </p:txBody>
      </p:sp>
      <p:sp>
        <p:nvSpPr>
          <p:cNvPr id="69" name="矩形 68"/>
          <p:cNvSpPr/>
          <p:nvPr/>
        </p:nvSpPr>
        <p:spPr>
          <a:xfrm>
            <a:off x="5640844" y="136525"/>
            <a:ext cx="36901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 smtClean="0"/>
              <a:t>MP</a:t>
            </a:r>
            <a:endParaRPr lang="zh-CN" altLang="en-US" sz="1050" dirty="0"/>
          </a:p>
        </p:txBody>
      </p:sp>
      <p:sp>
        <p:nvSpPr>
          <p:cNvPr id="71" name="矩形 70"/>
          <p:cNvSpPr/>
          <p:nvPr/>
        </p:nvSpPr>
        <p:spPr>
          <a:xfrm>
            <a:off x="5648091" y="363689"/>
            <a:ext cx="33695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OS</a:t>
            </a:r>
          </a:p>
        </p:txBody>
      </p:sp>
      <p:sp>
        <p:nvSpPr>
          <p:cNvPr id="72" name="矩形 71"/>
          <p:cNvSpPr/>
          <p:nvPr/>
        </p:nvSpPr>
        <p:spPr>
          <a:xfrm>
            <a:off x="5610904" y="908547"/>
            <a:ext cx="39626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SIM</a:t>
            </a:r>
          </a:p>
        </p:txBody>
      </p:sp>
      <p:sp>
        <p:nvSpPr>
          <p:cNvPr id="73" name="矩形 72"/>
          <p:cNvSpPr/>
          <p:nvPr/>
        </p:nvSpPr>
        <p:spPr>
          <a:xfrm>
            <a:off x="5516255" y="1279525"/>
            <a:ext cx="59343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Chipset</a:t>
            </a:r>
          </a:p>
        </p:txBody>
      </p:sp>
      <p:sp>
        <p:nvSpPr>
          <p:cNvPr id="74" name="矩形 73"/>
          <p:cNvSpPr/>
          <p:nvPr/>
        </p:nvSpPr>
        <p:spPr>
          <a:xfrm>
            <a:off x="5536990" y="1739264"/>
            <a:ext cx="57740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Display</a:t>
            </a:r>
          </a:p>
        </p:txBody>
      </p:sp>
      <p:sp>
        <p:nvSpPr>
          <p:cNvPr id="75" name="矩形 74"/>
          <p:cNvSpPr/>
          <p:nvPr/>
        </p:nvSpPr>
        <p:spPr>
          <a:xfrm>
            <a:off x="5492948" y="2308429"/>
            <a:ext cx="65274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Memory</a:t>
            </a:r>
          </a:p>
        </p:txBody>
      </p:sp>
      <p:sp>
        <p:nvSpPr>
          <p:cNvPr id="76" name="矩形 75"/>
          <p:cNvSpPr/>
          <p:nvPr/>
        </p:nvSpPr>
        <p:spPr>
          <a:xfrm>
            <a:off x="5480452" y="2744533"/>
            <a:ext cx="60625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Camera</a:t>
            </a:r>
          </a:p>
        </p:txBody>
      </p:sp>
      <p:sp>
        <p:nvSpPr>
          <p:cNvPr id="77" name="矩形 76"/>
          <p:cNvSpPr/>
          <p:nvPr/>
        </p:nvSpPr>
        <p:spPr>
          <a:xfrm>
            <a:off x="5572221" y="3234457"/>
            <a:ext cx="463588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Band</a:t>
            </a:r>
          </a:p>
        </p:txBody>
      </p:sp>
      <p:sp>
        <p:nvSpPr>
          <p:cNvPr id="78" name="矩形 77"/>
          <p:cNvSpPr/>
          <p:nvPr/>
        </p:nvSpPr>
        <p:spPr>
          <a:xfrm>
            <a:off x="5507334" y="3631015"/>
            <a:ext cx="587020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Battery</a:t>
            </a:r>
          </a:p>
        </p:txBody>
      </p:sp>
      <p:sp>
        <p:nvSpPr>
          <p:cNvPr id="79" name="矩形 78"/>
          <p:cNvSpPr/>
          <p:nvPr/>
        </p:nvSpPr>
        <p:spPr>
          <a:xfrm>
            <a:off x="5555200" y="4036921"/>
            <a:ext cx="50366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Other</a:t>
            </a:r>
          </a:p>
        </p:txBody>
      </p:sp>
      <p:sp>
        <p:nvSpPr>
          <p:cNvPr id="80" name="矩形 79"/>
          <p:cNvSpPr/>
          <p:nvPr/>
        </p:nvSpPr>
        <p:spPr>
          <a:xfrm>
            <a:off x="5536990" y="4450330"/>
            <a:ext cx="52770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Colors</a:t>
            </a:r>
          </a:p>
        </p:txBody>
      </p:sp>
      <p:sp>
        <p:nvSpPr>
          <p:cNvPr id="99" name="矩形 98"/>
          <p:cNvSpPr/>
          <p:nvPr/>
        </p:nvSpPr>
        <p:spPr>
          <a:xfrm>
            <a:off x="5596324" y="4675544"/>
            <a:ext cx="45557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Price</a:t>
            </a:r>
          </a:p>
        </p:txBody>
      </p:sp>
      <p:sp>
        <p:nvSpPr>
          <p:cNvPr id="103" name="矩形 102"/>
          <p:cNvSpPr/>
          <p:nvPr/>
        </p:nvSpPr>
        <p:spPr>
          <a:xfrm>
            <a:off x="5424415" y="593725"/>
            <a:ext cx="76815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Dimension</a:t>
            </a:r>
            <a:endParaRPr lang="zh-CN" altLang="en-US" sz="1050" dirty="0"/>
          </a:p>
        </p:txBody>
      </p:sp>
      <p:sp>
        <p:nvSpPr>
          <p:cNvPr id="104" name="矩形 103"/>
          <p:cNvSpPr/>
          <p:nvPr/>
        </p:nvSpPr>
        <p:spPr>
          <a:xfrm>
            <a:off x="5440833" y="1984452"/>
            <a:ext cx="766557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Resolution</a:t>
            </a:r>
            <a:endParaRPr lang="zh-CN" altLang="en-US" sz="1050" dirty="0"/>
          </a:p>
        </p:txBody>
      </p:sp>
      <p:sp>
        <p:nvSpPr>
          <p:cNvPr id="105" name="矩形 104"/>
          <p:cNvSpPr/>
          <p:nvPr/>
        </p:nvSpPr>
        <p:spPr>
          <a:xfrm>
            <a:off x="5434788" y="1500026"/>
            <a:ext cx="78899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Fingerprint</a:t>
            </a:r>
            <a:endParaRPr lang="zh-CN" altLang="en-US" sz="1050" dirty="0"/>
          </a:p>
        </p:txBody>
      </p:sp>
      <p:sp>
        <p:nvSpPr>
          <p:cNvPr id="106" name="矩形 105"/>
          <p:cNvSpPr/>
          <p:nvPr/>
        </p:nvSpPr>
        <p:spPr>
          <a:xfrm>
            <a:off x="2207662" y="152870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kern="25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</a:t>
            </a:r>
            <a:r>
              <a:rPr lang="zh-CN" altLang="en-US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altLang="zh-CN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zh-CN" altLang="en-US" sz="2000" kern="25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4508955" y="175300"/>
            <a:ext cx="550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IP</a:t>
            </a:r>
            <a:r>
              <a:rPr lang="zh-CN" altLang="en-US" sz="1600" dirty="0"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36" name="矩形 35"/>
          <p:cNvSpPr/>
          <p:nvPr/>
        </p:nvSpPr>
        <p:spPr>
          <a:xfrm>
            <a:off x="6278004" y="908547"/>
            <a:ext cx="2754698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b="1" dirty="0"/>
              <a:t>Nano Sim Card + Nano Sim Card</a:t>
            </a:r>
            <a:r>
              <a:rPr lang="en-US" altLang="zh-CN" sz="900" b="1" dirty="0"/>
              <a:t>/</a:t>
            </a:r>
            <a:r>
              <a:rPr lang="zh-CN" altLang="en-US" sz="900" b="1" dirty="0" smtClean="0"/>
              <a:t>T Card </a:t>
            </a:r>
            <a:r>
              <a:rPr lang="zh-CN" altLang="en-US" sz="900" b="1" dirty="0"/>
              <a:t>(</a:t>
            </a:r>
            <a:r>
              <a:rPr lang="en-US" altLang="zh-CN" sz="900" b="1" dirty="0"/>
              <a:t>3in2 combo</a:t>
            </a:r>
            <a:r>
              <a:rPr lang="zh-CN" altLang="en-US" sz="900" b="1" dirty="0"/>
              <a:t>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6" y="906140"/>
            <a:ext cx="4544201" cy="367773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010891" y="4736724"/>
            <a:ext cx="1072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160USD </a:t>
            </a:r>
            <a:r>
              <a:rPr lang="en-US" altLang="zh-CN" sz="1000" dirty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MOQ 3K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/>
          </p:cNvGraphicFramePr>
          <p:nvPr/>
        </p:nvGraphicFramePr>
        <p:xfrm>
          <a:off x="78928" y="70117"/>
          <a:ext cx="8924170" cy="499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CorelDRAW" r:id="rId3" imgW="8786520" imgH="5188320" progId="">
                  <p:embed/>
                </p:oleObj>
              </mc:Choice>
              <mc:Fallback>
                <p:oleObj name="CorelDRAW" r:id="rId3" imgW="8786520" imgH="5188320" progId="">
                  <p:embed/>
                  <p:pic>
                    <p:nvPicPr>
                      <p:cNvPr id="0" name="图片 6169" descr="image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8" y="70117"/>
                        <a:ext cx="8924170" cy="4996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矩形 76"/>
          <p:cNvSpPr/>
          <p:nvPr/>
        </p:nvSpPr>
        <p:spPr>
          <a:xfrm>
            <a:off x="7291672" y="70117"/>
            <a:ext cx="10374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November-2018</a:t>
            </a:r>
          </a:p>
        </p:txBody>
      </p:sp>
      <p:sp>
        <p:nvSpPr>
          <p:cNvPr id="80" name="矩形 79"/>
          <p:cNvSpPr/>
          <p:nvPr/>
        </p:nvSpPr>
        <p:spPr>
          <a:xfrm>
            <a:off x="7256953" y="299361"/>
            <a:ext cx="11288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0" fontAlgn="b">
              <a:spcBef>
                <a:spcPct val="20000"/>
              </a:spcBef>
              <a:buNone/>
            </a:pPr>
            <a:r>
              <a:rPr lang="en-US" altLang="zh-CN" sz="1050" dirty="0">
                <a:sym typeface="Arial" panose="020B0604020202020204" pitchFamily="34" charset="0"/>
              </a:rPr>
              <a:t>Android 8.1 Oreo</a:t>
            </a:r>
          </a:p>
        </p:txBody>
      </p:sp>
      <p:sp>
        <p:nvSpPr>
          <p:cNvPr id="83" name="矩形 82"/>
          <p:cNvSpPr/>
          <p:nvPr/>
        </p:nvSpPr>
        <p:spPr>
          <a:xfrm>
            <a:off x="7260424" y="522052"/>
            <a:ext cx="1059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166x83x13.3mm</a:t>
            </a:r>
          </a:p>
        </p:txBody>
      </p:sp>
      <p:sp>
        <p:nvSpPr>
          <p:cNvPr id="84" name="矩形 83"/>
          <p:cNvSpPr/>
          <p:nvPr/>
        </p:nvSpPr>
        <p:spPr>
          <a:xfrm>
            <a:off x="6459917" y="1002509"/>
            <a:ext cx="249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0" fontAlgn="b">
              <a:spcBef>
                <a:spcPct val="20000"/>
              </a:spcBef>
              <a:buNone/>
            </a:pPr>
            <a:r>
              <a:rPr lang="en-US" altLang="zh-CN" sz="1000" dirty="0" err="1">
                <a:sym typeface="Arial" panose="020B0604020202020204" pitchFamily="34" charset="0"/>
              </a:rPr>
              <a:t>MediaTek</a:t>
            </a:r>
            <a:r>
              <a:rPr lang="en-US" altLang="zh-CN" sz="1000" dirty="0">
                <a:sym typeface="Arial" panose="020B0604020202020204" pitchFamily="34" charset="0"/>
              </a:rPr>
              <a:t> MTMT6771V/C(</a:t>
            </a:r>
            <a:r>
              <a:rPr lang="en-US" altLang="zh-CN" sz="1000" dirty="0" err="1">
                <a:sym typeface="Arial" panose="020B0604020202020204" pitchFamily="34" charset="0"/>
              </a:rPr>
              <a:t>Helio</a:t>
            </a:r>
            <a:r>
              <a:rPr lang="en-US" altLang="zh-CN" sz="1000" dirty="0">
                <a:sym typeface="Arial" panose="020B0604020202020204" pitchFamily="34" charset="0"/>
              </a:rPr>
              <a:t> P60) </a:t>
            </a:r>
            <a:r>
              <a:rPr lang="en-US" altLang="zh-CN" sz="1000" dirty="0" err="1">
                <a:sym typeface="Arial" panose="020B0604020202020204" pitchFamily="34" charset="0"/>
              </a:rPr>
              <a:t>Octa</a:t>
            </a:r>
            <a:r>
              <a:rPr lang="en-US" altLang="zh-CN" sz="1000" dirty="0">
                <a:sym typeface="Arial" panose="020B0604020202020204" pitchFamily="34" charset="0"/>
              </a:rPr>
              <a:t>-core 64-bit 2.0GHz CPU</a:t>
            </a:r>
          </a:p>
        </p:txBody>
      </p:sp>
      <p:sp>
        <p:nvSpPr>
          <p:cNvPr id="85" name="矩形 84"/>
          <p:cNvSpPr/>
          <p:nvPr/>
        </p:nvSpPr>
        <p:spPr>
          <a:xfrm>
            <a:off x="7545230" y="1381240"/>
            <a:ext cx="428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Back</a:t>
            </a:r>
            <a:endParaRPr lang="zh-CN" altLang="en-US" sz="1000" dirty="0"/>
          </a:p>
        </p:txBody>
      </p:sp>
      <p:sp>
        <p:nvSpPr>
          <p:cNvPr id="86" name="矩形 85"/>
          <p:cNvSpPr/>
          <p:nvPr/>
        </p:nvSpPr>
        <p:spPr>
          <a:xfrm>
            <a:off x="6649539" y="1673870"/>
            <a:ext cx="2111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ym typeface="Arial" panose="020B0604020202020204" pitchFamily="34" charset="0"/>
              </a:rPr>
              <a:t>6.2-inch </a:t>
            </a:r>
            <a:r>
              <a:rPr lang="en-US" altLang="zh-CN" sz="1000" dirty="0" smtClean="0">
                <a:sym typeface="Arial" panose="020B0604020202020204" pitchFamily="34" charset="0"/>
              </a:rPr>
              <a:t>FHD+ Corning </a:t>
            </a:r>
            <a:r>
              <a:rPr lang="en-US" altLang="zh-CN" sz="1000" dirty="0">
                <a:sym typeface="Arial" panose="020B0604020202020204" pitchFamily="34" charset="0"/>
              </a:rPr>
              <a:t>Gorilla Glass </a:t>
            </a:r>
            <a:r>
              <a:rPr lang="en-US" altLang="zh-CN" sz="1000" dirty="0" smtClean="0">
                <a:sym typeface="Arial" panose="020B0604020202020204" pitchFamily="34" charset="0"/>
              </a:rPr>
              <a:t>5</a:t>
            </a:r>
            <a:endParaRPr lang="en-US" altLang="zh-CN" sz="1000" dirty="0">
              <a:sym typeface="Arial" panose="020B0604020202020204" pitchFamily="34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407098" y="1900496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1080x2246</a:t>
            </a:r>
          </a:p>
        </p:txBody>
      </p:sp>
      <p:sp>
        <p:nvSpPr>
          <p:cNvPr id="88" name="矩形 87"/>
          <p:cNvSpPr/>
          <p:nvPr/>
        </p:nvSpPr>
        <p:spPr>
          <a:xfrm>
            <a:off x="6448953" y="2124804"/>
            <a:ext cx="2538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/>
              <a:t>4</a:t>
            </a:r>
            <a:r>
              <a:rPr lang="zh-CN" altLang="en-US" sz="1000" dirty="0"/>
              <a:t>GB RAM + 64GB </a:t>
            </a:r>
            <a:r>
              <a:rPr lang="zh-CN" altLang="en-US" sz="1000" dirty="0" smtClean="0"/>
              <a:t>ROM </a:t>
            </a:r>
            <a:r>
              <a:rPr lang="en-US" altLang="zh-CN" sz="1000" dirty="0" smtClean="0"/>
              <a:t>/ </a:t>
            </a:r>
            <a:r>
              <a:rPr lang="en-US" altLang="zh-CN" sz="1000" dirty="0" smtClean="0">
                <a:sym typeface="Arial" panose="020B0604020202020204" pitchFamily="34" charset="0"/>
              </a:rPr>
              <a:t>6GB </a:t>
            </a:r>
            <a:r>
              <a:rPr lang="en-US" altLang="zh-CN" sz="1000" dirty="0">
                <a:sym typeface="Arial" panose="020B0604020202020204" pitchFamily="34" charset="0"/>
              </a:rPr>
              <a:t>RAM + 128GB ROM (SD up to 256GB</a:t>
            </a:r>
            <a:r>
              <a:rPr lang="en-US" altLang="zh-CN" sz="1000" dirty="0" smtClean="0">
                <a:sym typeface="Arial" panose="020B0604020202020204" pitchFamily="34" charset="0"/>
              </a:rPr>
              <a:t>)</a:t>
            </a:r>
            <a:endParaRPr lang="zh-CN" altLang="en-US" sz="1000" dirty="0"/>
          </a:p>
        </p:txBody>
      </p:sp>
      <p:sp>
        <p:nvSpPr>
          <p:cNvPr id="89" name="矩形 88"/>
          <p:cNvSpPr/>
          <p:nvPr/>
        </p:nvSpPr>
        <p:spPr>
          <a:xfrm>
            <a:off x="7033981" y="2489664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Front Camera 8MP</a:t>
            </a:r>
          </a:p>
        </p:txBody>
      </p:sp>
      <p:sp>
        <p:nvSpPr>
          <p:cNvPr id="90" name="矩形 89"/>
          <p:cNvSpPr/>
          <p:nvPr/>
        </p:nvSpPr>
        <p:spPr>
          <a:xfrm>
            <a:off x="6784845" y="2711965"/>
            <a:ext cx="1840865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Dual Rear Camera </a:t>
            </a:r>
            <a:r>
              <a:rPr lang="en-US" altLang="zh-CN" sz="1000" dirty="0" smtClean="0"/>
              <a:t>16MP+0.3MP</a:t>
            </a:r>
            <a:endParaRPr lang="zh-CN" altLang="en-US" sz="1000" dirty="0"/>
          </a:p>
        </p:txBody>
      </p:sp>
      <p:sp>
        <p:nvSpPr>
          <p:cNvPr id="91" name="矩形 90"/>
          <p:cNvSpPr/>
          <p:nvPr/>
        </p:nvSpPr>
        <p:spPr>
          <a:xfrm>
            <a:off x="6285014" y="3023319"/>
            <a:ext cx="2754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GSM: B2/3/5/</a:t>
            </a:r>
            <a:r>
              <a:rPr lang="zh-CN" altLang="en-US" sz="1000" dirty="0" smtClean="0"/>
              <a:t>8         WCDMA</a:t>
            </a:r>
            <a:r>
              <a:rPr lang="zh-CN" altLang="en-US" sz="1000" dirty="0"/>
              <a:t>: B1/2/4/5/8</a:t>
            </a:r>
          </a:p>
          <a:p>
            <a:r>
              <a:rPr lang="zh-CN" altLang="en-US" sz="1000" dirty="0"/>
              <a:t>CDMA: BC0/BC</a:t>
            </a:r>
            <a:r>
              <a:rPr lang="zh-CN" altLang="en-US" sz="1000" dirty="0" smtClean="0"/>
              <a:t>1       TDWCDMA</a:t>
            </a:r>
            <a:r>
              <a:rPr lang="zh-CN" altLang="en-US" sz="1000" dirty="0"/>
              <a:t>: B34/B39</a:t>
            </a:r>
          </a:p>
          <a:p>
            <a:r>
              <a:rPr lang="zh-CN" altLang="en-US" sz="1000" dirty="0"/>
              <a:t>LTE-FDD: B1/2/3/4/5/7/8/12/17/19/20/28A/28B</a:t>
            </a:r>
          </a:p>
          <a:p>
            <a:r>
              <a:rPr lang="zh-CN" altLang="en-US" sz="1000" dirty="0"/>
              <a:t>LTE-TDD: B34/38/39/40/41</a:t>
            </a:r>
          </a:p>
        </p:txBody>
      </p:sp>
      <p:sp>
        <p:nvSpPr>
          <p:cNvPr id="92" name="矩形 91"/>
          <p:cNvSpPr/>
          <p:nvPr/>
        </p:nvSpPr>
        <p:spPr>
          <a:xfrm>
            <a:off x="6818221" y="3774602"/>
            <a:ext cx="16882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4</a:t>
            </a:r>
            <a:r>
              <a:rPr lang="en-US" altLang="zh-CN" sz="1000" dirty="0" smtClean="0"/>
              <a:t>4</a:t>
            </a:r>
            <a:r>
              <a:rPr lang="zh-CN" altLang="en-US" sz="1000" dirty="0" smtClean="0"/>
              <a:t>00</a:t>
            </a:r>
            <a:r>
              <a:rPr lang="zh-CN" altLang="en-US" sz="1000" dirty="0"/>
              <a:t>mAh </a:t>
            </a:r>
            <a:r>
              <a:rPr lang="en-US" altLang="zh-CN" sz="1000" dirty="0">
                <a:solidFill>
                  <a:srgbClr val="404040"/>
                </a:solidFill>
                <a:sym typeface="Arial" panose="020B0604020202020204" pitchFamily="34" charset="0"/>
              </a:rPr>
              <a:t>Li-polymer Battery</a:t>
            </a:r>
            <a:endParaRPr lang="zh-CN" altLang="en-US" sz="1000" dirty="0"/>
          </a:p>
        </p:txBody>
      </p:sp>
      <p:sp>
        <p:nvSpPr>
          <p:cNvPr id="93" name="矩形 92"/>
          <p:cNvSpPr/>
          <p:nvPr/>
        </p:nvSpPr>
        <p:spPr>
          <a:xfrm>
            <a:off x="6285873" y="4088568"/>
            <a:ext cx="2717225" cy="53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0" fontAlgn="b">
              <a:lnSpc>
                <a:spcPts val="700"/>
              </a:lnSpc>
              <a:spcBef>
                <a:spcPct val="20000"/>
              </a:spcBef>
              <a:buNone/>
            </a:pPr>
            <a:r>
              <a:rPr lang="en-US" altLang="zh-CN" sz="900" dirty="0">
                <a:solidFill>
                  <a:srgbClr val="404040"/>
                </a:solidFill>
                <a:sym typeface="Arial" panose="020B0604020202020204" pitchFamily="34" charset="0"/>
              </a:rPr>
              <a:t>GPS;GLONASS, Fingerprint sensor, 9V/2A Quick charge, </a:t>
            </a:r>
            <a:endParaRPr lang="en-US" altLang="zh-CN" sz="900" dirty="0" smtClean="0">
              <a:solidFill>
                <a:srgbClr val="404040"/>
              </a:solidFill>
              <a:sym typeface="Arial" panose="020B0604020202020204" pitchFamily="34" charset="0"/>
            </a:endParaRPr>
          </a:p>
          <a:p>
            <a:pPr lvl="0" defTabSz="0" fontAlgn="b">
              <a:lnSpc>
                <a:spcPts val="700"/>
              </a:lnSpc>
              <a:spcBef>
                <a:spcPct val="20000"/>
              </a:spcBef>
              <a:buNone/>
            </a:pPr>
            <a:r>
              <a:rPr lang="en-US" altLang="zh-CN" sz="900" dirty="0" smtClean="0">
                <a:solidFill>
                  <a:srgbClr val="404040"/>
                </a:solidFill>
                <a:sym typeface="Arial" panose="020B0604020202020204" pitchFamily="34" charset="0"/>
              </a:rPr>
              <a:t>G-sensor</a:t>
            </a:r>
            <a:r>
              <a:rPr lang="en-US" altLang="zh-CN" sz="900" dirty="0">
                <a:solidFill>
                  <a:srgbClr val="404040"/>
                </a:solidFill>
                <a:sym typeface="Arial" panose="020B0604020202020204" pitchFamily="34" charset="0"/>
              </a:rPr>
              <a:t>, </a:t>
            </a:r>
            <a:r>
              <a:rPr lang="en-US" altLang="zh-CN" sz="900" dirty="0" err="1">
                <a:solidFill>
                  <a:srgbClr val="404040"/>
                </a:solidFill>
                <a:sym typeface="Arial" panose="020B0604020202020204" pitchFamily="34" charset="0"/>
              </a:rPr>
              <a:t>P-sensor、L-sensor</a:t>
            </a:r>
            <a:r>
              <a:rPr lang="en-US" altLang="zh-CN" sz="900" dirty="0">
                <a:solidFill>
                  <a:srgbClr val="404040"/>
                </a:solidFill>
                <a:sym typeface="Arial" panose="020B0604020202020204" pitchFamily="34" charset="0"/>
              </a:rPr>
              <a:t>, E-compass, Gyroscope</a:t>
            </a:r>
            <a:r>
              <a:rPr lang="en-US" altLang="zh-CN" sz="900" dirty="0" smtClean="0">
                <a:solidFill>
                  <a:srgbClr val="404040"/>
                </a:solidFill>
                <a:sym typeface="Arial" panose="020B0604020202020204" pitchFamily="34" charset="0"/>
              </a:rPr>
              <a:t>,</a:t>
            </a:r>
          </a:p>
          <a:p>
            <a:pPr lvl="0" defTabSz="0" fontAlgn="b">
              <a:lnSpc>
                <a:spcPts val="700"/>
              </a:lnSpc>
              <a:spcBef>
                <a:spcPct val="20000"/>
              </a:spcBef>
              <a:buNone/>
            </a:pPr>
            <a:r>
              <a:rPr lang="en-US" altLang="zh-CN" sz="900" dirty="0" smtClean="0">
                <a:solidFill>
                  <a:srgbClr val="404040"/>
                </a:solidFill>
                <a:sym typeface="Arial" panose="020B0604020202020204" pitchFamily="34" charset="0"/>
              </a:rPr>
              <a:t>NFC</a:t>
            </a:r>
            <a:r>
              <a:rPr lang="en-US" altLang="zh-CN" sz="900" dirty="0">
                <a:solidFill>
                  <a:srgbClr val="404040"/>
                </a:solidFill>
                <a:sym typeface="Arial" panose="020B0604020202020204" pitchFamily="34" charset="0"/>
              </a:rPr>
              <a:t>, UV Sensor, </a:t>
            </a:r>
            <a:r>
              <a:rPr lang="en-US" altLang="zh-CN" sz="900" dirty="0" err="1">
                <a:solidFill>
                  <a:srgbClr val="404040"/>
                </a:solidFill>
                <a:sym typeface="Arial" panose="020B0604020202020204" pitchFamily="34" charset="0"/>
              </a:rPr>
              <a:t>Baroceptor,OTG,NFC</a:t>
            </a:r>
            <a:r>
              <a:rPr lang="en-US" altLang="zh-CN" sz="900" dirty="0">
                <a:solidFill>
                  <a:srgbClr val="404040"/>
                </a:solidFill>
                <a:sym typeface="Arial" panose="020B0604020202020204" pitchFamily="34" charset="0"/>
              </a:rPr>
              <a:t>, Google Pay, </a:t>
            </a:r>
            <a:endParaRPr lang="en-US" altLang="zh-CN" sz="900" dirty="0" smtClean="0">
              <a:solidFill>
                <a:srgbClr val="404040"/>
              </a:solidFill>
              <a:sym typeface="Arial" panose="020B0604020202020204" pitchFamily="34" charset="0"/>
            </a:endParaRPr>
          </a:p>
          <a:p>
            <a:pPr lvl="0" defTabSz="0" fontAlgn="b">
              <a:lnSpc>
                <a:spcPts val="700"/>
              </a:lnSpc>
              <a:spcBef>
                <a:spcPct val="20000"/>
              </a:spcBef>
              <a:buNone/>
            </a:pPr>
            <a:r>
              <a:rPr lang="en-US" altLang="zh-CN" sz="900" dirty="0" smtClean="0">
                <a:solidFill>
                  <a:srgbClr val="404040"/>
                </a:solidFill>
                <a:sym typeface="Arial" panose="020B0604020202020204" pitchFamily="34" charset="0"/>
              </a:rPr>
              <a:t>Face </a:t>
            </a:r>
            <a:r>
              <a:rPr lang="en-US" altLang="zh-CN" sz="900" dirty="0">
                <a:solidFill>
                  <a:srgbClr val="404040"/>
                </a:solidFill>
                <a:sym typeface="Arial" panose="020B0604020202020204" pitchFamily="34" charset="0"/>
              </a:rPr>
              <a:t>Unlock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 panose="020B0604020202020204" pitchFamily="34" charset="0"/>
              </a:rPr>
              <a:t>；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170644" y="4601001"/>
            <a:ext cx="702310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Black/Red</a:t>
            </a:r>
          </a:p>
        </p:txBody>
      </p:sp>
      <p:sp>
        <p:nvSpPr>
          <p:cNvPr id="30" name="矩形 29"/>
          <p:cNvSpPr/>
          <p:nvPr/>
        </p:nvSpPr>
        <p:spPr>
          <a:xfrm>
            <a:off x="5640844" y="60325"/>
            <a:ext cx="36901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 smtClean="0"/>
              <a:t>MP</a:t>
            </a:r>
            <a:endParaRPr lang="zh-CN" altLang="en-US" sz="1050" dirty="0"/>
          </a:p>
        </p:txBody>
      </p:sp>
      <p:sp>
        <p:nvSpPr>
          <p:cNvPr id="31" name="矩形 30"/>
          <p:cNvSpPr/>
          <p:nvPr/>
        </p:nvSpPr>
        <p:spPr>
          <a:xfrm>
            <a:off x="5648091" y="287489"/>
            <a:ext cx="33695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OS</a:t>
            </a:r>
          </a:p>
        </p:txBody>
      </p:sp>
      <p:sp>
        <p:nvSpPr>
          <p:cNvPr id="32" name="矩形 31"/>
          <p:cNvSpPr/>
          <p:nvPr/>
        </p:nvSpPr>
        <p:spPr>
          <a:xfrm>
            <a:off x="5610904" y="832347"/>
            <a:ext cx="39626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SIM</a:t>
            </a:r>
          </a:p>
        </p:txBody>
      </p:sp>
      <p:sp>
        <p:nvSpPr>
          <p:cNvPr id="33" name="矩形 32"/>
          <p:cNvSpPr/>
          <p:nvPr/>
        </p:nvSpPr>
        <p:spPr>
          <a:xfrm>
            <a:off x="5516255" y="1092329"/>
            <a:ext cx="59343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Chipset</a:t>
            </a:r>
          </a:p>
        </p:txBody>
      </p:sp>
      <p:sp>
        <p:nvSpPr>
          <p:cNvPr id="34" name="矩形 33"/>
          <p:cNvSpPr/>
          <p:nvPr/>
        </p:nvSpPr>
        <p:spPr>
          <a:xfrm>
            <a:off x="5536990" y="1663064"/>
            <a:ext cx="57740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Display</a:t>
            </a:r>
          </a:p>
        </p:txBody>
      </p:sp>
      <p:sp>
        <p:nvSpPr>
          <p:cNvPr id="35" name="矩形 34"/>
          <p:cNvSpPr/>
          <p:nvPr/>
        </p:nvSpPr>
        <p:spPr>
          <a:xfrm>
            <a:off x="5492948" y="2232229"/>
            <a:ext cx="65274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Memory</a:t>
            </a:r>
          </a:p>
        </p:txBody>
      </p:sp>
      <p:sp>
        <p:nvSpPr>
          <p:cNvPr id="36" name="矩形 35"/>
          <p:cNvSpPr/>
          <p:nvPr/>
        </p:nvSpPr>
        <p:spPr>
          <a:xfrm>
            <a:off x="5492948" y="2566197"/>
            <a:ext cx="60625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Camera</a:t>
            </a:r>
          </a:p>
        </p:txBody>
      </p:sp>
      <p:sp>
        <p:nvSpPr>
          <p:cNvPr id="37" name="矩形 36"/>
          <p:cNvSpPr/>
          <p:nvPr/>
        </p:nvSpPr>
        <p:spPr>
          <a:xfrm>
            <a:off x="5548690" y="3282280"/>
            <a:ext cx="463588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Band</a:t>
            </a:r>
          </a:p>
        </p:txBody>
      </p:sp>
      <p:sp>
        <p:nvSpPr>
          <p:cNvPr id="38" name="矩形 37"/>
          <p:cNvSpPr/>
          <p:nvPr/>
        </p:nvSpPr>
        <p:spPr>
          <a:xfrm>
            <a:off x="5522667" y="3799473"/>
            <a:ext cx="587020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Battery</a:t>
            </a:r>
          </a:p>
        </p:txBody>
      </p:sp>
      <p:sp>
        <p:nvSpPr>
          <p:cNvPr id="39" name="矩形 38"/>
          <p:cNvSpPr/>
          <p:nvPr/>
        </p:nvSpPr>
        <p:spPr>
          <a:xfrm>
            <a:off x="5555200" y="4196986"/>
            <a:ext cx="50366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Other</a:t>
            </a:r>
          </a:p>
        </p:txBody>
      </p:sp>
      <p:sp>
        <p:nvSpPr>
          <p:cNvPr id="40" name="矩形 39"/>
          <p:cNvSpPr/>
          <p:nvPr/>
        </p:nvSpPr>
        <p:spPr>
          <a:xfrm>
            <a:off x="5544639" y="4601001"/>
            <a:ext cx="52770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Colors</a:t>
            </a:r>
          </a:p>
        </p:txBody>
      </p:sp>
      <p:sp>
        <p:nvSpPr>
          <p:cNvPr id="41" name="矩形 40"/>
          <p:cNvSpPr/>
          <p:nvPr/>
        </p:nvSpPr>
        <p:spPr>
          <a:xfrm>
            <a:off x="5596324" y="4808051"/>
            <a:ext cx="45557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Price</a:t>
            </a:r>
          </a:p>
        </p:txBody>
      </p:sp>
      <p:sp>
        <p:nvSpPr>
          <p:cNvPr id="42" name="矩形 41"/>
          <p:cNvSpPr/>
          <p:nvPr/>
        </p:nvSpPr>
        <p:spPr>
          <a:xfrm>
            <a:off x="5424415" y="517525"/>
            <a:ext cx="76815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Dimension</a:t>
            </a:r>
            <a:endParaRPr lang="zh-CN" altLang="en-US" sz="1050" dirty="0"/>
          </a:p>
        </p:txBody>
      </p:sp>
      <p:sp>
        <p:nvSpPr>
          <p:cNvPr id="43" name="矩形 42"/>
          <p:cNvSpPr/>
          <p:nvPr/>
        </p:nvSpPr>
        <p:spPr>
          <a:xfrm>
            <a:off x="5440833" y="1908252"/>
            <a:ext cx="766557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Resolution</a:t>
            </a:r>
            <a:endParaRPr lang="zh-CN" altLang="en-US" sz="1050" dirty="0"/>
          </a:p>
        </p:txBody>
      </p:sp>
      <p:sp>
        <p:nvSpPr>
          <p:cNvPr id="44" name="矩形 43"/>
          <p:cNvSpPr/>
          <p:nvPr/>
        </p:nvSpPr>
        <p:spPr>
          <a:xfrm>
            <a:off x="5427802" y="1391059"/>
            <a:ext cx="78899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Fingerprint</a:t>
            </a:r>
            <a:endParaRPr lang="zh-CN" altLang="en-US" sz="1050" dirty="0"/>
          </a:p>
        </p:txBody>
      </p:sp>
      <p:sp>
        <p:nvSpPr>
          <p:cNvPr id="45" name="矩形 44"/>
          <p:cNvSpPr/>
          <p:nvPr/>
        </p:nvSpPr>
        <p:spPr>
          <a:xfrm>
            <a:off x="2171143" y="103207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kern="25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</a:t>
            </a:r>
            <a:r>
              <a:rPr lang="zh-CN" altLang="en-US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altLang="zh-CN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zh-CN" altLang="en-US" sz="2000" kern="25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029305" y="142588"/>
            <a:ext cx="9877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IP69K/IP68</a:t>
            </a:r>
          </a:p>
        </p:txBody>
      </p:sp>
      <p:sp>
        <p:nvSpPr>
          <p:cNvPr id="47" name="矩形 46"/>
          <p:cNvSpPr/>
          <p:nvPr/>
        </p:nvSpPr>
        <p:spPr>
          <a:xfrm>
            <a:off x="6365015" y="790216"/>
            <a:ext cx="2754698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b="1" dirty="0"/>
              <a:t>Nano Sim Card + Nano Sim Card</a:t>
            </a:r>
            <a:r>
              <a:rPr lang="en-US" altLang="zh-CN" sz="900" b="1" dirty="0"/>
              <a:t>/</a:t>
            </a:r>
            <a:r>
              <a:rPr lang="zh-CN" altLang="en-US" sz="900" b="1" dirty="0" smtClean="0"/>
              <a:t>T Card</a:t>
            </a:r>
            <a:r>
              <a:rPr lang="zh-CN" altLang="en-US" sz="900" b="1" dirty="0"/>
              <a:t>(</a:t>
            </a:r>
            <a:r>
              <a:rPr lang="en-US" altLang="zh-CN" sz="900" b="1" dirty="0"/>
              <a:t>3in2 combo</a:t>
            </a:r>
            <a:r>
              <a:rPr lang="zh-CN" altLang="en-US" sz="900" b="1" dirty="0"/>
              <a:t>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1" y="1002509"/>
            <a:ext cx="4632570" cy="351311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97251" y="4852294"/>
            <a:ext cx="1072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260USD </a:t>
            </a:r>
            <a:r>
              <a:rPr lang="en-US" altLang="zh-CN" sz="1000" dirty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MOQ 3K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对象 35"/>
          <p:cNvGraphicFramePr>
            <a:graphicFrameLocks/>
          </p:cNvGraphicFramePr>
          <p:nvPr/>
        </p:nvGraphicFramePr>
        <p:xfrm>
          <a:off x="202031" y="125263"/>
          <a:ext cx="8789569" cy="4695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CorelDRAW" r:id="rId3" imgW="8743320" imgH="4703400" progId="">
                  <p:embed/>
                </p:oleObj>
              </mc:Choice>
              <mc:Fallback>
                <p:oleObj name="CorelDRAW" r:id="rId3" imgW="8743320" imgH="4703400" progId="">
                  <p:embed/>
                  <p:pic>
                    <p:nvPicPr>
                      <p:cNvPr id="0" name="图片 11275" descr="image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31" y="125263"/>
                        <a:ext cx="8789569" cy="46951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/>
          <p:nvPr/>
        </p:nvSpPr>
        <p:spPr>
          <a:xfrm>
            <a:off x="763" y="0"/>
            <a:ext cx="9142730" cy="5148580"/>
          </a:xfrm>
          <a:custGeom>
            <a:avLst/>
            <a:gdLst/>
            <a:ahLst/>
            <a:cxnLst/>
            <a:rect l="l" t="t" r="r" b="b"/>
            <a:pathLst>
              <a:path w="9142730" h="5148580">
                <a:moveTo>
                  <a:pt x="0" y="0"/>
                </a:moveTo>
                <a:lnTo>
                  <a:pt x="9142473" y="0"/>
                </a:lnTo>
                <a:lnTo>
                  <a:pt x="9142473" y="5148324"/>
                </a:lnTo>
                <a:lnTo>
                  <a:pt x="0" y="51483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2663" y="1329519"/>
            <a:ext cx="337788" cy="2632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78264" y="1392988"/>
            <a:ext cx="284698" cy="2532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14121" y="4246005"/>
            <a:ext cx="1242997" cy="2859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14758" y="1420041"/>
            <a:ext cx="1241715" cy="25414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21530" y="816167"/>
            <a:ext cx="1242997" cy="2859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矩形 59"/>
          <p:cNvSpPr/>
          <p:nvPr/>
        </p:nvSpPr>
        <p:spPr>
          <a:xfrm>
            <a:off x="7333921" y="135683"/>
            <a:ext cx="7136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May-2019</a:t>
            </a:r>
          </a:p>
        </p:txBody>
      </p:sp>
      <p:sp>
        <p:nvSpPr>
          <p:cNvPr id="61" name="矩形 60"/>
          <p:cNvSpPr/>
          <p:nvPr/>
        </p:nvSpPr>
        <p:spPr>
          <a:xfrm>
            <a:off x="7157610" y="362732"/>
            <a:ext cx="10839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Android 8.1 Oreo</a:t>
            </a:r>
          </a:p>
        </p:txBody>
      </p:sp>
      <p:sp>
        <p:nvSpPr>
          <p:cNvPr id="62" name="矩形 61"/>
          <p:cNvSpPr/>
          <p:nvPr/>
        </p:nvSpPr>
        <p:spPr>
          <a:xfrm>
            <a:off x="7036701" y="583573"/>
            <a:ext cx="1337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164.8*79.2*18.15mm</a:t>
            </a:r>
          </a:p>
        </p:txBody>
      </p:sp>
      <p:sp>
        <p:nvSpPr>
          <p:cNvPr id="63" name="矩形 62"/>
          <p:cNvSpPr/>
          <p:nvPr/>
        </p:nvSpPr>
        <p:spPr>
          <a:xfrm>
            <a:off x="6438985" y="1229551"/>
            <a:ext cx="28267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/>
              <a:t>MT</a:t>
            </a:r>
            <a:r>
              <a:rPr lang="zh-CN" altLang="en-US" sz="1000" dirty="0"/>
              <a:t>6763T Octa-core 2.5</a:t>
            </a:r>
            <a:r>
              <a:rPr lang="zh-CN" altLang="en-US" sz="1000" dirty="0" smtClean="0"/>
              <a:t>GHz  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IDH: 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Agold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895795" y="1588849"/>
            <a:ext cx="1718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5.7-inch FHD+ 18:9 All Screen</a:t>
            </a:r>
          </a:p>
        </p:txBody>
      </p:sp>
      <p:sp>
        <p:nvSpPr>
          <p:cNvPr id="65" name="矩形 64"/>
          <p:cNvSpPr/>
          <p:nvPr/>
        </p:nvSpPr>
        <p:spPr>
          <a:xfrm>
            <a:off x="7333921" y="1929518"/>
            <a:ext cx="7745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2160*1080</a:t>
            </a:r>
          </a:p>
        </p:txBody>
      </p:sp>
      <p:sp>
        <p:nvSpPr>
          <p:cNvPr id="66" name="矩形 65"/>
          <p:cNvSpPr/>
          <p:nvPr/>
        </p:nvSpPr>
        <p:spPr>
          <a:xfrm>
            <a:off x="7096246" y="2257715"/>
            <a:ext cx="13773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4GB RAM + 64GB ROM</a:t>
            </a:r>
          </a:p>
        </p:txBody>
      </p:sp>
      <p:sp>
        <p:nvSpPr>
          <p:cNvPr id="67" name="矩形 66"/>
          <p:cNvSpPr/>
          <p:nvPr/>
        </p:nvSpPr>
        <p:spPr>
          <a:xfrm>
            <a:off x="7074254" y="2567657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Front Camera 8MP</a:t>
            </a:r>
          </a:p>
        </p:txBody>
      </p:sp>
      <p:sp>
        <p:nvSpPr>
          <p:cNvPr id="68" name="矩形 67"/>
          <p:cNvSpPr/>
          <p:nvPr/>
        </p:nvSpPr>
        <p:spPr>
          <a:xfrm>
            <a:off x="7074254" y="2808045"/>
            <a:ext cx="11897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Rear Camera 21MP</a:t>
            </a:r>
          </a:p>
        </p:txBody>
      </p:sp>
      <p:sp>
        <p:nvSpPr>
          <p:cNvPr id="69" name="矩形 68"/>
          <p:cNvSpPr/>
          <p:nvPr/>
        </p:nvSpPr>
        <p:spPr>
          <a:xfrm>
            <a:off x="6322229" y="3005723"/>
            <a:ext cx="296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b="1" spc="-20" dirty="0"/>
              <a:t>GSM: B2/3/5/8     WCDMA: B1/2/4/5/8</a:t>
            </a:r>
          </a:p>
          <a:p>
            <a:r>
              <a:rPr lang="zh-CN" altLang="en-US" sz="800" b="1" spc="-20" dirty="0"/>
              <a:t>CDMA: BC0,BC1    TDSCDMA:B34/39</a:t>
            </a:r>
          </a:p>
          <a:p>
            <a:r>
              <a:rPr lang="zh-CN" altLang="en-US" sz="800" b="1" spc="-20" dirty="0"/>
              <a:t>LTE-FDD:B1/2/3/4/5/7/8/12/13/17/18/19/20/25/26/28A/28B</a:t>
            </a:r>
          </a:p>
          <a:p>
            <a:r>
              <a:rPr lang="zh-CN" altLang="en-US" sz="800" b="1" spc="-20" dirty="0"/>
              <a:t>LTE-TDD: B34/3//39/40/41</a:t>
            </a:r>
          </a:p>
        </p:txBody>
      </p:sp>
      <p:sp>
        <p:nvSpPr>
          <p:cNvPr id="71" name="矩形 70"/>
          <p:cNvSpPr/>
          <p:nvPr/>
        </p:nvSpPr>
        <p:spPr>
          <a:xfrm>
            <a:off x="7081628" y="3554379"/>
            <a:ext cx="11047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9400mAh Battery</a:t>
            </a:r>
            <a:endParaRPr lang="zh-CN" altLang="en-US" sz="1000" dirty="0"/>
          </a:p>
        </p:txBody>
      </p:sp>
      <p:sp>
        <p:nvSpPr>
          <p:cNvPr id="72" name="矩形 71"/>
          <p:cNvSpPr/>
          <p:nvPr/>
        </p:nvSpPr>
        <p:spPr>
          <a:xfrm>
            <a:off x="6289388" y="3734290"/>
            <a:ext cx="2657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b="1" dirty="0"/>
              <a:t>GPS;GLONASS,Side-mounted Fingerprint sensor,</a:t>
            </a:r>
          </a:p>
          <a:p>
            <a:r>
              <a:rPr lang="zh-CN" altLang="en-US" sz="900" b="1" dirty="0"/>
              <a:t>9V/2A Quick charge,Digital Compass,G-sensor,</a:t>
            </a:r>
          </a:p>
          <a:p>
            <a:r>
              <a:rPr lang="zh-CN" altLang="en-US" sz="900" b="1" dirty="0"/>
              <a:t>Light Sensor, Proximity Sensor,OTG,NFC,</a:t>
            </a:r>
          </a:p>
          <a:p>
            <a:r>
              <a:rPr lang="zh-CN" altLang="en-US" sz="900" b="1" dirty="0"/>
              <a:t>Google Pay,Face Unlock</a:t>
            </a:r>
          </a:p>
        </p:txBody>
      </p:sp>
      <p:sp>
        <p:nvSpPr>
          <p:cNvPr id="73" name="矩形 72"/>
          <p:cNvSpPr/>
          <p:nvPr/>
        </p:nvSpPr>
        <p:spPr>
          <a:xfrm>
            <a:off x="7189029" y="4380621"/>
            <a:ext cx="889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Black/Orange</a:t>
            </a:r>
          </a:p>
        </p:txBody>
      </p:sp>
      <p:sp>
        <p:nvSpPr>
          <p:cNvPr id="74" name="矩形 73"/>
          <p:cNvSpPr/>
          <p:nvPr/>
        </p:nvSpPr>
        <p:spPr>
          <a:xfrm>
            <a:off x="5640844" y="136525"/>
            <a:ext cx="36901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 smtClean="0"/>
              <a:t>MP</a:t>
            </a:r>
            <a:endParaRPr lang="zh-CN" altLang="en-US" sz="1050" dirty="0"/>
          </a:p>
        </p:txBody>
      </p:sp>
      <p:sp>
        <p:nvSpPr>
          <p:cNvPr id="75" name="矩形 74"/>
          <p:cNvSpPr/>
          <p:nvPr/>
        </p:nvSpPr>
        <p:spPr>
          <a:xfrm>
            <a:off x="5648091" y="363689"/>
            <a:ext cx="33695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OS</a:t>
            </a:r>
          </a:p>
        </p:txBody>
      </p:sp>
      <p:sp>
        <p:nvSpPr>
          <p:cNvPr id="76" name="矩形 75"/>
          <p:cNvSpPr/>
          <p:nvPr/>
        </p:nvSpPr>
        <p:spPr>
          <a:xfrm>
            <a:off x="5632475" y="881808"/>
            <a:ext cx="39626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SIM</a:t>
            </a:r>
          </a:p>
        </p:txBody>
      </p:sp>
      <p:sp>
        <p:nvSpPr>
          <p:cNvPr id="77" name="矩形 76"/>
          <p:cNvSpPr/>
          <p:nvPr/>
        </p:nvSpPr>
        <p:spPr>
          <a:xfrm>
            <a:off x="5519851" y="1220500"/>
            <a:ext cx="59343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Chipset</a:t>
            </a:r>
          </a:p>
        </p:txBody>
      </p:sp>
      <p:sp>
        <p:nvSpPr>
          <p:cNvPr id="78" name="矩形 77"/>
          <p:cNvSpPr/>
          <p:nvPr/>
        </p:nvSpPr>
        <p:spPr>
          <a:xfrm>
            <a:off x="5536990" y="1594216"/>
            <a:ext cx="57740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Display</a:t>
            </a:r>
          </a:p>
        </p:txBody>
      </p:sp>
      <p:sp>
        <p:nvSpPr>
          <p:cNvPr id="79" name="矩形 78"/>
          <p:cNvSpPr/>
          <p:nvPr/>
        </p:nvSpPr>
        <p:spPr>
          <a:xfrm>
            <a:off x="5492948" y="2232229"/>
            <a:ext cx="65274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Memory</a:t>
            </a:r>
          </a:p>
        </p:txBody>
      </p:sp>
      <p:sp>
        <p:nvSpPr>
          <p:cNvPr id="80" name="矩形 79"/>
          <p:cNvSpPr/>
          <p:nvPr/>
        </p:nvSpPr>
        <p:spPr>
          <a:xfrm>
            <a:off x="5480452" y="2668333"/>
            <a:ext cx="60625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Camera</a:t>
            </a:r>
          </a:p>
        </p:txBody>
      </p:sp>
      <p:sp>
        <p:nvSpPr>
          <p:cNvPr id="81" name="矩形 80"/>
          <p:cNvSpPr/>
          <p:nvPr/>
        </p:nvSpPr>
        <p:spPr>
          <a:xfrm>
            <a:off x="5550962" y="3099093"/>
            <a:ext cx="463588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Band</a:t>
            </a:r>
          </a:p>
        </p:txBody>
      </p:sp>
      <p:sp>
        <p:nvSpPr>
          <p:cNvPr id="82" name="矩形 81"/>
          <p:cNvSpPr/>
          <p:nvPr/>
        </p:nvSpPr>
        <p:spPr>
          <a:xfrm>
            <a:off x="5507334" y="3554815"/>
            <a:ext cx="587020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Battery</a:t>
            </a:r>
          </a:p>
        </p:txBody>
      </p:sp>
      <p:sp>
        <p:nvSpPr>
          <p:cNvPr id="83" name="矩形 82"/>
          <p:cNvSpPr/>
          <p:nvPr/>
        </p:nvSpPr>
        <p:spPr>
          <a:xfrm>
            <a:off x="5555200" y="3960721"/>
            <a:ext cx="50366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Other</a:t>
            </a:r>
          </a:p>
        </p:txBody>
      </p:sp>
      <p:sp>
        <p:nvSpPr>
          <p:cNvPr id="84" name="矩形 83"/>
          <p:cNvSpPr/>
          <p:nvPr/>
        </p:nvSpPr>
        <p:spPr>
          <a:xfrm>
            <a:off x="5544639" y="4366627"/>
            <a:ext cx="52770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Colors</a:t>
            </a:r>
          </a:p>
        </p:txBody>
      </p:sp>
      <p:sp>
        <p:nvSpPr>
          <p:cNvPr id="85" name="矩形 84"/>
          <p:cNvSpPr/>
          <p:nvPr/>
        </p:nvSpPr>
        <p:spPr>
          <a:xfrm>
            <a:off x="5596324" y="4547203"/>
            <a:ext cx="45557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Price</a:t>
            </a:r>
          </a:p>
        </p:txBody>
      </p:sp>
      <p:sp>
        <p:nvSpPr>
          <p:cNvPr id="86" name="矩形 85"/>
          <p:cNvSpPr/>
          <p:nvPr/>
        </p:nvSpPr>
        <p:spPr>
          <a:xfrm>
            <a:off x="5424415" y="578923"/>
            <a:ext cx="76815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Dimension</a:t>
            </a:r>
            <a:endParaRPr lang="zh-CN" altLang="en-US" sz="1050" dirty="0"/>
          </a:p>
        </p:txBody>
      </p:sp>
      <p:sp>
        <p:nvSpPr>
          <p:cNvPr id="87" name="矩形 86"/>
          <p:cNvSpPr/>
          <p:nvPr/>
        </p:nvSpPr>
        <p:spPr>
          <a:xfrm>
            <a:off x="5440833" y="1908252"/>
            <a:ext cx="766557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Resolution</a:t>
            </a:r>
            <a:endParaRPr lang="zh-CN" altLang="en-US" sz="1050" dirty="0"/>
          </a:p>
        </p:txBody>
      </p:sp>
      <p:sp>
        <p:nvSpPr>
          <p:cNvPr id="88" name="矩形 87"/>
          <p:cNvSpPr/>
          <p:nvPr/>
        </p:nvSpPr>
        <p:spPr>
          <a:xfrm>
            <a:off x="2207662" y="152870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kern="25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</a:t>
            </a:r>
            <a:r>
              <a:rPr lang="zh-CN" altLang="en-US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altLang="zh-CN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zh-CN" altLang="en-US" sz="2000" kern="25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065824" y="192251"/>
            <a:ext cx="9877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IP69K/IP68</a:t>
            </a:r>
          </a:p>
        </p:txBody>
      </p:sp>
      <p:sp>
        <p:nvSpPr>
          <p:cNvPr id="40" name="矩形 39"/>
          <p:cNvSpPr/>
          <p:nvPr/>
        </p:nvSpPr>
        <p:spPr>
          <a:xfrm>
            <a:off x="6576695" y="917575"/>
            <a:ext cx="2180590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b="1" dirty="0"/>
              <a:t>Nano Sim Card + Nano Sim Card</a:t>
            </a:r>
            <a:r>
              <a:rPr lang="zh-CN" altLang="en-US" sz="900" b="1" dirty="0" smtClean="0"/>
              <a:t>+T Card</a:t>
            </a:r>
            <a:endParaRPr lang="zh-CN" altLang="en-US" sz="9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19" y="1371600"/>
            <a:ext cx="1243481" cy="2535726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7049626" y="4575434"/>
            <a:ext cx="1072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210USD </a:t>
            </a:r>
            <a:r>
              <a:rPr lang="en-US" altLang="zh-CN" sz="1000" dirty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MOQ 3K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对象 35"/>
          <p:cNvGraphicFramePr>
            <a:graphicFrameLocks/>
          </p:cNvGraphicFramePr>
          <p:nvPr/>
        </p:nvGraphicFramePr>
        <p:xfrm>
          <a:off x="196466" y="128933"/>
          <a:ext cx="8724266" cy="473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CorelDRAW" r:id="rId3" imgW="8743320" imgH="4703400" progId="">
                  <p:embed/>
                </p:oleObj>
              </mc:Choice>
              <mc:Fallback>
                <p:oleObj name="CorelDRAW" r:id="rId3" imgW="8743320" imgH="4703400" progId="">
                  <p:embed/>
                  <p:pic>
                    <p:nvPicPr>
                      <p:cNvPr id="0" name="Picture 1" descr="image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466" y="128933"/>
                        <a:ext cx="8724266" cy="47319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/>
          <p:nvPr/>
        </p:nvSpPr>
        <p:spPr>
          <a:xfrm>
            <a:off x="763" y="0"/>
            <a:ext cx="9142730" cy="5148580"/>
          </a:xfrm>
          <a:custGeom>
            <a:avLst/>
            <a:gdLst/>
            <a:ahLst/>
            <a:cxnLst/>
            <a:rect l="l" t="t" r="r" b="b"/>
            <a:pathLst>
              <a:path w="9142730" h="5148580">
                <a:moveTo>
                  <a:pt x="0" y="0"/>
                </a:moveTo>
                <a:lnTo>
                  <a:pt x="9142473" y="0"/>
                </a:lnTo>
                <a:lnTo>
                  <a:pt x="9142473" y="5148324"/>
                </a:lnTo>
                <a:lnTo>
                  <a:pt x="0" y="51483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矩形 62"/>
          <p:cNvSpPr/>
          <p:nvPr/>
        </p:nvSpPr>
        <p:spPr>
          <a:xfrm>
            <a:off x="7196790" y="135475"/>
            <a:ext cx="8483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August-2018</a:t>
            </a:r>
          </a:p>
        </p:txBody>
      </p:sp>
      <p:sp>
        <p:nvSpPr>
          <p:cNvPr id="64" name="矩形 63"/>
          <p:cNvSpPr/>
          <p:nvPr/>
        </p:nvSpPr>
        <p:spPr>
          <a:xfrm>
            <a:off x="7067350" y="363325"/>
            <a:ext cx="11737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163*76.6*13.9mm</a:t>
            </a:r>
          </a:p>
        </p:txBody>
      </p:sp>
      <p:sp>
        <p:nvSpPr>
          <p:cNvPr id="66" name="矩形 65"/>
          <p:cNvSpPr/>
          <p:nvPr/>
        </p:nvSpPr>
        <p:spPr>
          <a:xfrm>
            <a:off x="6802294" y="1215787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/>
              <a:t>MT</a:t>
            </a:r>
            <a:r>
              <a:rPr lang="zh-CN" altLang="en-US" sz="1000" dirty="0"/>
              <a:t>6739 Quad-core 1.3GHz</a:t>
            </a:r>
          </a:p>
          <a:p>
            <a:r>
              <a:rPr lang="zh-CN" altLang="en-US" sz="1000" dirty="0"/>
              <a:t>MT6580 Quad-core 1.3GHz</a:t>
            </a:r>
          </a:p>
        </p:txBody>
      </p:sp>
      <p:sp>
        <p:nvSpPr>
          <p:cNvPr id="67" name="矩形 66"/>
          <p:cNvSpPr/>
          <p:nvPr/>
        </p:nvSpPr>
        <p:spPr>
          <a:xfrm>
            <a:off x="7257307" y="591175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Android 8.1</a:t>
            </a:r>
          </a:p>
        </p:txBody>
      </p:sp>
      <p:sp>
        <p:nvSpPr>
          <p:cNvPr id="68" name="矩形 67"/>
          <p:cNvSpPr/>
          <p:nvPr/>
        </p:nvSpPr>
        <p:spPr>
          <a:xfrm>
            <a:off x="6731635" y="1588939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5.5-inch HD+ 18:9 All Screen</a:t>
            </a:r>
          </a:p>
        </p:txBody>
      </p:sp>
      <p:sp>
        <p:nvSpPr>
          <p:cNvPr id="69" name="矩形 68"/>
          <p:cNvSpPr/>
          <p:nvPr/>
        </p:nvSpPr>
        <p:spPr>
          <a:xfrm>
            <a:off x="7206926" y="1891678"/>
            <a:ext cx="7088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1440*720</a:t>
            </a:r>
          </a:p>
        </p:txBody>
      </p:sp>
      <p:sp>
        <p:nvSpPr>
          <p:cNvPr id="70" name="矩形 69"/>
          <p:cNvSpPr/>
          <p:nvPr/>
        </p:nvSpPr>
        <p:spPr>
          <a:xfrm>
            <a:off x="6853692" y="2254540"/>
            <a:ext cx="13773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2GB RAM + 16GB ROM</a:t>
            </a:r>
          </a:p>
        </p:txBody>
      </p:sp>
      <p:sp>
        <p:nvSpPr>
          <p:cNvPr id="71" name="矩形 70"/>
          <p:cNvSpPr/>
          <p:nvPr/>
        </p:nvSpPr>
        <p:spPr>
          <a:xfrm>
            <a:off x="6958689" y="2553896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Front Camera 5MP</a:t>
            </a:r>
          </a:p>
        </p:txBody>
      </p:sp>
      <p:sp>
        <p:nvSpPr>
          <p:cNvPr id="72" name="矩形 71"/>
          <p:cNvSpPr/>
          <p:nvPr/>
        </p:nvSpPr>
        <p:spPr>
          <a:xfrm>
            <a:off x="6646906" y="2785958"/>
            <a:ext cx="17908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Dual Rear Camera 8MP+0.3MP</a:t>
            </a:r>
          </a:p>
        </p:txBody>
      </p:sp>
      <p:sp>
        <p:nvSpPr>
          <p:cNvPr id="73" name="矩形 72"/>
          <p:cNvSpPr/>
          <p:nvPr/>
        </p:nvSpPr>
        <p:spPr>
          <a:xfrm>
            <a:off x="7007195" y="2997352"/>
            <a:ext cx="13695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GSM: B2/3/5/8</a:t>
            </a:r>
          </a:p>
          <a:p>
            <a:r>
              <a:rPr lang="zh-CN" altLang="en-US" sz="1000" dirty="0"/>
              <a:t>WCDMA: B1/5/8</a:t>
            </a:r>
          </a:p>
          <a:p>
            <a:r>
              <a:rPr lang="zh-CN" altLang="en-US" sz="1000" dirty="0"/>
              <a:t>LTE-FDD: B1/3/7/8/20</a:t>
            </a:r>
          </a:p>
        </p:txBody>
      </p:sp>
      <p:sp>
        <p:nvSpPr>
          <p:cNvPr id="74" name="矩形 73"/>
          <p:cNvSpPr/>
          <p:nvPr/>
        </p:nvSpPr>
        <p:spPr>
          <a:xfrm>
            <a:off x="7083542" y="3552883"/>
            <a:ext cx="11047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5000mAh Battery</a:t>
            </a:r>
          </a:p>
        </p:txBody>
      </p:sp>
      <p:sp>
        <p:nvSpPr>
          <p:cNvPr id="75" name="矩形 74"/>
          <p:cNvSpPr/>
          <p:nvPr/>
        </p:nvSpPr>
        <p:spPr>
          <a:xfrm>
            <a:off x="6749605" y="3910608"/>
            <a:ext cx="181147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GPS/OTG/NFC </a:t>
            </a:r>
            <a:r>
              <a:rPr lang="en-US" altLang="zh-CN" sz="1000" dirty="0"/>
              <a:t>optional</a:t>
            </a:r>
            <a:r>
              <a:rPr lang="zh-CN" altLang="en-US" sz="1000" dirty="0"/>
              <a:t>/Face Unlock/G+P+LSensors/Fingerprint ID/</a:t>
            </a:r>
            <a:r>
              <a:rPr lang="en-US" altLang="zh-CN" sz="1000" dirty="0"/>
              <a:t>Wireless charging</a:t>
            </a:r>
          </a:p>
        </p:txBody>
      </p:sp>
      <p:sp>
        <p:nvSpPr>
          <p:cNvPr id="76" name="矩形 75"/>
          <p:cNvSpPr/>
          <p:nvPr/>
        </p:nvSpPr>
        <p:spPr>
          <a:xfrm>
            <a:off x="6777230" y="4381337"/>
            <a:ext cx="1604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Dark Gray/Silver/Rose Gold</a:t>
            </a:r>
          </a:p>
        </p:txBody>
      </p:sp>
      <p:sp>
        <p:nvSpPr>
          <p:cNvPr id="77" name="矩形 76"/>
          <p:cNvSpPr/>
          <p:nvPr/>
        </p:nvSpPr>
        <p:spPr>
          <a:xfrm>
            <a:off x="5640844" y="136525"/>
            <a:ext cx="36901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 smtClean="0"/>
              <a:t>MP</a:t>
            </a:r>
            <a:endParaRPr lang="zh-CN" altLang="en-US" sz="1050" dirty="0"/>
          </a:p>
        </p:txBody>
      </p:sp>
      <p:sp>
        <p:nvSpPr>
          <p:cNvPr id="78" name="矩形 77"/>
          <p:cNvSpPr/>
          <p:nvPr/>
        </p:nvSpPr>
        <p:spPr>
          <a:xfrm>
            <a:off x="5648091" y="363689"/>
            <a:ext cx="33695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OS</a:t>
            </a:r>
          </a:p>
        </p:txBody>
      </p:sp>
      <p:sp>
        <p:nvSpPr>
          <p:cNvPr id="79" name="矩形 78"/>
          <p:cNvSpPr/>
          <p:nvPr/>
        </p:nvSpPr>
        <p:spPr>
          <a:xfrm>
            <a:off x="5632475" y="881808"/>
            <a:ext cx="39626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SIM</a:t>
            </a:r>
          </a:p>
        </p:txBody>
      </p:sp>
      <p:sp>
        <p:nvSpPr>
          <p:cNvPr id="80" name="矩形 79"/>
          <p:cNvSpPr/>
          <p:nvPr/>
        </p:nvSpPr>
        <p:spPr>
          <a:xfrm>
            <a:off x="5519851" y="1220500"/>
            <a:ext cx="59343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Chipset</a:t>
            </a:r>
          </a:p>
        </p:txBody>
      </p:sp>
      <p:sp>
        <p:nvSpPr>
          <p:cNvPr id="81" name="矩形 80"/>
          <p:cNvSpPr/>
          <p:nvPr/>
        </p:nvSpPr>
        <p:spPr>
          <a:xfrm>
            <a:off x="5536990" y="1594216"/>
            <a:ext cx="57740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Display</a:t>
            </a:r>
          </a:p>
        </p:txBody>
      </p:sp>
      <p:sp>
        <p:nvSpPr>
          <p:cNvPr id="82" name="矩形 81"/>
          <p:cNvSpPr/>
          <p:nvPr/>
        </p:nvSpPr>
        <p:spPr>
          <a:xfrm>
            <a:off x="5492948" y="2232229"/>
            <a:ext cx="65274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Memory</a:t>
            </a:r>
          </a:p>
        </p:txBody>
      </p:sp>
      <p:sp>
        <p:nvSpPr>
          <p:cNvPr id="83" name="矩形 82"/>
          <p:cNvSpPr/>
          <p:nvPr/>
        </p:nvSpPr>
        <p:spPr>
          <a:xfrm>
            <a:off x="5480452" y="2668333"/>
            <a:ext cx="60625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Camera</a:t>
            </a:r>
          </a:p>
        </p:txBody>
      </p:sp>
      <p:sp>
        <p:nvSpPr>
          <p:cNvPr id="84" name="矩形 83"/>
          <p:cNvSpPr/>
          <p:nvPr/>
        </p:nvSpPr>
        <p:spPr>
          <a:xfrm>
            <a:off x="5550962" y="3099093"/>
            <a:ext cx="463588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Band</a:t>
            </a:r>
          </a:p>
        </p:txBody>
      </p:sp>
      <p:sp>
        <p:nvSpPr>
          <p:cNvPr id="85" name="矩形 84"/>
          <p:cNvSpPr/>
          <p:nvPr/>
        </p:nvSpPr>
        <p:spPr>
          <a:xfrm>
            <a:off x="5507334" y="3554815"/>
            <a:ext cx="587020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Battery</a:t>
            </a:r>
          </a:p>
        </p:txBody>
      </p:sp>
      <p:sp>
        <p:nvSpPr>
          <p:cNvPr id="86" name="矩形 85"/>
          <p:cNvSpPr/>
          <p:nvPr/>
        </p:nvSpPr>
        <p:spPr>
          <a:xfrm>
            <a:off x="5555200" y="3960721"/>
            <a:ext cx="50366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Other</a:t>
            </a:r>
          </a:p>
        </p:txBody>
      </p:sp>
      <p:sp>
        <p:nvSpPr>
          <p:cNvPr id="87" name="矩形 86"/>
          <p:cNvSpPr/>
          <p:nvPr/>
        </p:nvSpPr>
        <p:spPr>
          <a:xfrm>
            <a:off x="5544639" y="4366627"/>
            <a:ext cx="52770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Colors</a:t>
            </a:r>
          </a:p>
        </p:txBody>
      </p:sp>
      <p:sp>
        <p:nvSpPr>
          <p:cNvPr id="88" name="矩形 87"/>
          <p:cNvSpPr/>
          <p:nvPr/>
        </p:nvSpPr>
        <p:spPr>
          <a:xfrm>
            <a:off x="5596324" y="4607009"/>
            <a:ext cx="45557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Price</a:t>
            </a:r>
          </a:p>
        </p:txBody>
      </p:sp>
      <p:sp>
        <p:nvSpPr>
          <p:cNvPr id="89" name="矩形 88"/>
          <p:cNvSpPr/>
          <p:nvPr/>
        </p:nvSpPr>
        <p:spPr>
          <a:xfrm>
            <a:off x="5424415" y="578923"/>
            <a:ext cx="76815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Dimension</a:t>
            </a:r>
            <a:endParaRPr lang="zh-CN" altLang="en-US" sz="1050" dirty="0"/>
          </a:p>
        </p:txBody>
      </p:sp>
      <p:sp>
        <p:nvSpPr>
          <p:cNvPr id="90" name="矩形 89"/>
          <p:cNvSpPr/>
          <p:nvPr/>
        </p:nvSpPr>
        <p:spPr>
          <a:xfrm>
            <a:off x="5440833" y="1908252"/>
            <a:ext cx="766557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Resolution</a:t>
            </a:r>
            <a:endParaRPr lang="zh-CN" altLang="en-US" sz="1050" dirty="0"/>
          </a:p>
        </p:txBody>
      </p:sp>
      <p:sp>
        <p:nvSpPr>
          <p:cNvPr id="91" name="矩形 90"/>
          <p:cNvSpPr/>
          <p:nvPr/>
        </p:nvSpPr>
        <p:spPr>
          <a:xfrm>
            <a:off x="2207662" y="152870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kern="25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</a:t>
            </a:r>
            <a:r>
              <a:rPr lang="zh-CN" altLang="en-US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altLang="zh-CN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zh-CN" altLang="en-US" sz="2000" kern="25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508955" y="175300"/>
            <a:ext cx="550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IP</a:t>
            </a:r>
            <a:r>
              <a:rPr lang="zh-CN" altLang="en-US" sz="1600" dirty="0"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40" name="矩形 39"/>
          <p:cNvSpPr/>
          <p:nvPr/>
        </p:nvSpPr>
        <p:spPr>
          <a:xfrm>
            <a:off x="6522085" y="843915"/>
            <a:ext cx="23977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Nano SIM Card + Nano SIM Card +</a:t>
            </a:r>
            <a:r>
              <a:rPr lang="en-US" altLang="zh-CN" sz="1000" dirty="0"/>
              <a:t>/</a:t>
            </a:r>
            <a:r>
              <a:rPr lang="zh-CN" altLang="en-US" sz="1000" dirty="0"/>
              <a:t>TF </a:t>
            </a:r>
            <a:r>
              <a:rPr lang="zh-CN" altLang="en-US" sz="1000" dirty="0" smtClean="0"/>
              <a:t>card(</a:t>
            </a:r>
            <a:r>
              <a:rPr lang="en-US" altLang="zh-CN" sz="1000" dirty="0" smtClean="0"/>
              <a:t>3in2 </a:t>
            </a:r>
            <a:r>
              <a:rPr lang="zh-CN" altLang="en-US" sz="1000" dirty="0"/>
              <a:t>Combo)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8" y="832839"/>
            <a:ext cx="4452936" cy="37834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92451" y="4623694"/>
            <a:ext cx="1782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10</a:t>
            </a:r>
            <a:r>
              <a:rPr lang="en-US" altLang="zh-CN" sz="1000" dirty="0" smtClean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8USD(4G</a:t>
            </a:r>
            <a:r>
              <a:rPr lang="en-US" altLang="zh-CN" sz="1000" dirty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)  MOQ 3K</a:t>
            </a:r>
          </a:p>
          <a:p>
            <a:r>
              <a:rPr lang="en-US" altLang="zh-CN" sz="1000" dirty="0">
                <a:ea typeface="华文细黑" panose="02010600040101010101" pitchFamily="2" charset="-122"/>
                <a:sym typeface="宋体" panose="02010600030101010101" pitchFamily="2" charset="-122"/>
              </a:rPr>
              <a:t>9</a:t>
            </a:r>
            <a:r>
              <a:rPr lang="en-US" altLang="zh-CN" sz="1000" dirty="0" smtClean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0USD(3G </a:t>
            </a:r>
            <a:r>
              <a:rPr lang="en-US" altLang="zh-CN" sz="1000" dirty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no wiress charging)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6040"/>
          </a:xfrm>
          <a:custGeom>
            <a:avLst/>
            <a:gdLst/>
            <a:ahLst/>
            <a:cxnLst/>
            <a:rect l="l" t="t" r="r" b="b"/>
            <a:pathLst>
              <a:path w="9144000" h="5146040">
                <a:moveTo>
                  <a:pt x="0" y="0"/>
                </a:moveTo>
                <a:lnTo>
                  <a:pt x="9144000" y="0"/>
                </a:lnTo>
                <a:lnTo>
                  <a:pt x="9144000" y="5145494"/>
                </a:lnTo>
                <a:lnTo>
                  <a:pt x="0" y="514549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文本框 3"/>
          <p:cNvSpPr txBox="1"/>
          <p:nvPr/>
        </p:nvSpPr>
        <p:spPr>
          <a:xfrm>
            <a:off x="3429000" y="1965325"/>
            <a:ext cx="238125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defTabSz="914400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Thanks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!</a:t>
            </a:r>
          </a:p>
          <a:p>
            <a:pPr algn="ctr" defTabSz="914400"/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直角三角形 17"/>
          <p:cNvSpPr/>
          <p:nvPr/>
        </p:nvSpPr>
        <p:spPr>
          <a:xfrm rot="16200000" flipH="1" flipV="1">
            <a:off x="608013" y="-619125"/>
            <a:ext cx="5145088" cy="6373813"/>
          </a:xfrm>
          <a:prstGeom prst="rtTriangl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0" y="0"/>
                </a:moveTo>
                <a:lnTo>
                  <a:pt x="9144000" y="0"/>
                </a:lnTo>
                <a:lnTo>
                  <a:pt x="9144000" y="5147999"/>
                </a:lnTo>
                <a:lnTo>
                  <a:pt x="0" y="5147999"/>
                </a:lnTo>
                <a:lnTo>
                  <a:pt x="0" y="0"/>
                </a:lnTo>
                <a:close/>
              </a:path>
            </a:pathLst>
          </a:custGeom>
          <a:solidFill>
            <a:srgbClr val="009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1955165" y="2134870"/>
            <a:ext cx="5835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Capactiy Battery Series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对象 37"/>
          <p:cNvGraphicFramePr>
            <a:graphicFrameLocks/>
          </p:cNvGraphicFramePr>
          <p:nvPr/>
        </p:nvGraphicFramePr>
        <p:xfrm>
          <a:off x="220248" y="146469"/>
          <a:ext cx="8771352" cy="471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CorelDRAW" r:id="rId3" imgW="8743320" imgH="4703400" progId="">
                  <p:embed/>
                </p:oleObj>
              </mc:Choice>
              <mc:Fallback>
                <p:oleObj name="CorelDRAW" r:id="rId3" imgW="8743320" imgH="4703400" progId="">
                  <p:embed/>
                  <p:pic>
                    <p:nvPicPr>
                      <p:cNvPr id="0" name="图片 8206" descr="image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248" y="146469"/>
                        <a:ext cx="8771352" cy="471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/>
          <p:nvPr/>
        </p:nvSpPr>
        <p:spPr>
          <a:xfrm>
            <a:off x="763" y="0"/>
            <a:ext cx="9142730" cy="5145405"/>
          </a:xfrm>
          <a:custGeom>
            <a:avLst/>
            <a:gdLst/>
            <a:ahLst/>
            <a:cxnLst/>
            <a:rect l="l" t="t" r="r" b="b"/>
            <a:pathLst>
              <a:path w="9142730" h="5145405">
                <a:moveTo>
                  <a:pt x="9142473" y="0"/>
                </a:moveTo>
                <a:lnTo>
                  <a:pt x="9142473" y="5144986"/>
                </a:lnTo>
                <a:lnTo>
                  <a:pt x="0" y="514498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矩形 60"/>
          <p:cNvSpPr/>
          <p:nvPr/>
        </p:nvSpPr>
        <p:spPr>
          <a:xfrm>
            <a:off x="7143862" y="365779"/>
            <a:ext cx="10406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/>
              <a:t>Android   </a:t>
            </a:r>
            <a:r>
              <a:rPr lang="zh-CN" altLang="en-US" sz="1050" dirty="0" smtClean="0"/>
              <a:t>  9 </a:t>
            </a:r>
            <a:r>
              <a:rPr lang="zh-CN" altLang="en-US" sz="1050" dirty="0"/>
              <a:t>Pie</a:t>
            </a:r>
          </a:p>
        </p:txBody>
      </p:sp>
      <p:sp>
        <p:nvSpPr>
          <p:cNvPr id="62" name="矩形 61"/>
          <p:cNvSpPr/>
          <p:nvPr/>
        </p:nvSpPr>
        <p:spPr>
          <a:xfrm>
            <a:off x="7028633" y="575479"/>
            <a:ext cx="13211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159.</a:t>
            </a:r>
            <a:r>
              <a:rPr lang="zh-CN" altLang="en-US" sz="1000" dirty="0" smtClean="0"/>
              <a:t>15</a:t>
            </a:r>
            <a:r>
              <a:rPr lang="en-US" altLang="zh-CN" sz="1000" dirty="0" smtClean="0"/>
              <a:t>x</a:t>
            </a:r>
            <a:r>
              <a:rPr lang="zh-CN" altLang="en-US" sz="1000" dirty="0" smtClean="0"/>
              <a:t>75</a:t>
            </a:r>
            <a:r>
              <a:rPr lang="zh-CN" altLang="en-US" sz="1000" dirty="0"/>
              <a:t>.</a:t>
            </a:r>
            <a:r>
              <a:rPr lang="zh-CN" altLang="en-US" sz="1000" dirty="0" smtClean="0"/>
              <a:t>5</a:t>
            </a:r>
            <a:r>
              <a:rPr lang="en-US" altLang="zh-CN" sz="1000" dirty="0" smtClean="0"/>
              <a:t>x</a:t>
            </a:r>
            <a:r>
              <a:rPr lang="zh-CN" altLang="en-US" sz="1000" dirty="0" smtClean="0"/>
              <a:t>9</a:t>
            </a:r>
            <a:r>
              <a:rPr lang="zh-CN" altLang="en-US" sz="1000" dirty="0"/>
              <a:t>.95mm</a:t>
            </a:r>
          </a:p>
        </p:txBody>
      </p:sp>
      <p:sp>
        <p:nvSpPr>
          <p:cNvPr id="1344" name="矩形 1343"/>
          <p:cNvSpPr/>
          <p:nvPr/>
        </p:nvSpPr>
        <p:spPr>
          <a:xfrm>
            <a:off x="6594036" y="1220323"/>
            <a:ext cx="23975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MT6765(</a:t>
            </a:r>
            <a:r>
              <a:rPr lang="en-US" altLang="zh-CN" sz="1000" dirty="0" err="1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Helio</a:t>
            </a:r>
            <a:r>
              <a:rPr lang="en-US" altLang="zh-CN" sz="1000" dirty="0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 P35) </a:t>
            </a:r>
            <a:r>
              <a:rPr lang="en-US" altLang="zh-CN" sz="1000" dirty="0" err="1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Octa</a:t>
            </a:r>
            <a:r>
              <a:rPr lang="en-US" altLang="zh-CN" sz="1000" dirty="0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-core 2.3GHz </a:t>
            </a:r>
          </a:p>
        </p:txBody>
      </p:sp>
      <p:sp>
        <p:nvSpPr>
          <p:cNvPr id="1345" name="矩形 1344"/>
          <p:cNvSpPr/>
          <p:nvPr/>
        </p:nvSpPr>
        <p:spPr>
          <a:xfrm>
            <a:off x="7391769" y="1490504"/>
            <a:ext cx="428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Back</a:t>
            </a:r>
          </a:p>
        </p:txBody>
      </p:sp>
      <p:sp>
        <p:nvSpPr>
          <p:cNvPr id="1346" name="矩形 1345"/>
          <p:cNvSpPr/>
          <p:nvPr/>
        </p:nvSpPr>
        <p:spPr>
          <a:xfrm>
            <a:off x="6486959" y="1706814"/>
            <a:ext cx="2307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6.3-inch </a:t>
            </a:r>
            <a:r>
              <a:rPr lang="en-US" altLang="zh-CN" sz="1000" dirty="0" smtClean="0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FHD+ </a:t>
            </a:r>
            <a:r>
              <a:rPr lang="zh-CN" altLang="en-US" sz="1000" dirty="0" smtClean="0"/>
              <a:t>(</a:t>
            </a:r>
            <a:r>
              <a:rPr lang="zh-CN" altLang="en-US" sz="1000" dirty="0"/>
              <a:t>19.5:</a:t>
            </a:r>
            <a:r>
              <a:rPr lang="zh-CN" altLang="en-US" sz="1000" dirty="0" smtClean="0"/>
              <a:t>9</a:t>
            </a:r>
            <a:r>
              <a:rPr lang="en-US" altLang="zh-CN" sz="1000" dirty="0" smtClean="0"/>
              <a:t>)</a:t>
            </a:r>
            <a:r>
              <a:rPr lang="en-US" altLang="zh-CN" sz="1000" dirty="0" err="1" smtClean="0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Waterdrop</a:t>
            </a:r>
            <a:r>
              <a:rPr lang="en-US" altLang="zh-CN" sz="1000" dirty="0" smtClean="0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1000" dirty="0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Screen</a:t>
            </a:r>
          </a:p>
          <a:p>
            <a:endParaRPr lang="zh-CN" altLang="en-US" sz="1000" dirty="0"/>
          </a:p>
        </p:txBody>
      </p:sp>
      <p:sp>
        <p:nvSpPr>
          <p:cNvPr id="1347" name="矩形 1346"/>
          <p:cNvSpPr/>
          <p:nvPr/>
        </p:nvSpPr>
        <p:spPr>
          <a:xfrm>
            <a:off x="7252270" y="19454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2340</a:t>
            </a:r>
            <a:r>
              <a:rPr lang="en-US" altLang="zh-CN" sz="1000" dirty="0"/>
              <a:t>x</a:t>
            </a:r>
            <a:r>
              <a:rPr lang="zh-CN" altLang="en-US" sz="1000" dirty="0" smtClean="0"/>
              <a:t>1080</a:t>
            </a:r>
            <a:endParaRPr lang="zh-CN" altLang="en-US" sz="1000" dirty="0"/>
          </a:p>
        </p:txBody>
      </p:sp>
      <p:sp>
        <p:nvSpPr>
          <p:cNvPr id="1348" name="矩形 1347"/>
          <p:cNvSpPr/>
          <p:nvPr/>
        </p:nvSpPr>
        <p:spPr>
          <a:xfrm>
            <a:off x="7053655" y="2304672"/>
            <a:ext cx="160105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4GB RAM+64GB ROM</a:t>
            </a:r>
          </a:p>
          <a:p>
            <a:endParaRPr lang="zh-CN" altLang="en-US" sz="1000" dirty="0"/>
          </a:p>
        </p:txBody>
      </p:sp>
      <p:sp>
        <p:nvSpPr>
          <p:cNvPr id="1349" name="矩形 1348"/>
          <p:cNvSpPr/>
          <p:nvPr/>
        </p:nvSpPr>
        <p:spPr>
          <a:xfrm>
            <a:off x="6998814" y="2555600"/>
            <a:ext cx="12330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Front Camera 16MP</a:t>
            </a:r>
          </a:p>
        </p:txBody>
      </p:sp>
      <p:sp>
        <p:nvSpPr>
          <p:cNvPr id="1350" name="矩形 1349"/>
          <p:cNvSpPr/>
          <p:nvPr/>
        </p:nvSpPr>
        <p:spPr>
          <a:xfrm>
            <a:off x="6645876" y="2787716"/>
            <a:ext cx="18565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Dual Rear Camera 16MP+0.3MP</a:t>
            </a:r>
          </a:p>
        </p:txBody>
      </p:sp>
      <p:sp>
        <p:nvSpPr>
          <p:cNvPr id="1351" name="矩形 1350"/>
          <p:cNvSpPr/>
          <p:nvPr/>
        </p:nvSpPr>
        <p:spPr>
          <a:xfrm>
            <a:off x="6191857" y="3074693"/>
            <a:ext cx="2994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GSM: (B2/3/5/8); WCDMA: (B1/2/4/5/8); </a:t>
            </a:r>
          </a:p>
          <a:p>
            <a:pPr algn="ctr"/>
            <a:r>
              <a:rPr lang="en-US" altLang="zh-CN" sz="900" b="1" dirty="0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FDD-LTE: (B1/2/3/4/5/7/8/12/17/18/19/20/25/26/66)</a:t>
            </a:r>
          </a:p>
          <a:p>
            <a:pPr algn="ctr"/>
            <a:r>
              <a:rPr lang="en-US" altLang="zh-CN" sz="900" b="1" dirty="0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TDD-LTE</a:t>
            </a:r>
            <a:r>
              <a:rPr lang="zh-CN" altLang="en-US" sz="900" b="1" dirty="0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：</a:t>
            </a:r>
            <a:r>
              <a:rPr lang="en-US" altLang="zh-CN" sz="900" b="1" dirty="0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B40</a:t>
            </a:r>
          </a:p>
          <a:p>
            <a:pPr algn="ctr"/>
            <a:endParaRPr lang="zh-CN" altLang="en-US" sz="900" b="1" dirty="0"/>
          </a:p>
        </p:txBody>
      </p:sp>
      <p:sp>
        <p:nvSpPr>
          <p:cNvPr id="1353" name="矩形 1352"/>
          <p:cNvSpPr/>
          <p:nvPr/>
        </p:nvSpPr>
        <p:spPr>
          <a:xfrm>
            <a:off x="6641583" y="3562984"/>
            <a:ext cx="2069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5800mAh </a:t>
            </a:r>
            <a:r>
              <a:rPr lang="zh-CN" altLang="en-US" sz="1000" dirty="0" smtClean="0"/>
              <a:t>Battery</a:t>
            </a:r>
            <a:r>
              <a:rPr lang="en-US" altLang="zh-CN" sz="100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/5V3A </a:t>
            </a:r>
            <a:r>
              <a:rPr lang="en-US" altLang="zh-CN" sz="1000" dirty="0">
                <a:ea typeface="华文细黑" panose="02010600040101010101" pitchFamily="2" charset="-122"/>
                <a:sym typeface="宋体" panose="02010600030101010101" pitchFamily="2" charset="-122"/>
              </a:rPr>
              <a:t>Fast Charge</a:t>
            </a:r>
          </a:p>
          <a:p>
            <a:endParaRPr lang="zh-CN" altLang="en-US" sz="1000" dirty="0"/>
          </a:p>
        </p:txBody>
      </p:sp>
      <p:sp>
        <p:nvSpPr>
          <p:cNvPr id="1354" name="矩形 1353"/>
          <p:cNvSpPr/>
          <p:nvPr/>
        </p:nvSpPr>
        <p:spPr>
          <a:xfrm>
            <a:off x="7241086" y="4383939"/>
            <a:ext cx="10454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rgbClr val="404040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Blue/Red/Black  </a:t>
            </a:r>
          </a:p>
        </p:txBody>
      </p:sp>
      <p:sp>
        <p:nvSpPr>
          <p:cNvPr id="1355" name="矩形 1354"/>
          <p:cNvSpPr/>
          <p:nvPr/>
        </p:nvSpPr>
        <p:spPr>
          <a:xfrm>
            <a:off x="7241086" y="146469"/>
            <a:ext cx="729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April-2019</a:t>
            </a:r>
          </a:p>
        </p:txBody>
      </p:sp>
      <p:sp>
        <p:nvSpPr>
          <p:cNvPr id="1356" name="矩形 1355"/>
          <p:cNvSpPr/>
          <p:nvPr/>
        </p:nvSpPr>
        <p:spPr>
          <a:xfrm>
            <a:off x="7597033" y="348612"/>
            <a:ext cx="3225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/>
              <a:t>TM</a:t>
            </a:r>
          </a:p>
        </p:txBody>
      </p:sp>
      <p:sp>
        <p:nvSpPr>
          <p:cNvPr id="40" name="矩形 39"/>
          <p:cNvSpPr/>
          <p:nvPr/>
        </p:nvSpPr>
        <p:spPr>
          <a:xfrm>
            <a:off x="5676836" y="153013"/>
            <a:ext cx="36901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 smtClean="0"/>
              <a:t>MP</a:t>
            </a:r>
            <a:endParaRPr lang="zh-CN" altLang="en-US" sz="1050" dirty="0"/>
          </a:p>
        </p:txBody>
      </p:sp>
      <p:sp>
        <p:nvSpPr>
          <p:cNvPr id="41" name="矩形 40"/>
          <p:cNvSpPr/>
          <p:nvPr/>
        </p:nvSpPr>
        <p:spPr>
          <a:xfrm>
            <a:off x="5683046" y="376257"/>
            <a:ext cx="33695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OS</a:t>
            </a:r>
          </a:p>
        </p:txBody>
      </p:sp>
      <p:sp>
        <p:nvSpPr>
          <p:cNvPr id="43" name="矩形 42"/>
          <p:cNvSpPr/>
          <p:nvPr/>
        </p:nvSpPr>
        <p:spPr>
          <a:xfrm>
            <a:off x="5453406" y="584139"/>
            <a:ext cx="76815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Dimension</a:t>
            </a:r>
          </a:p>
        </p:txBody>
      </p:sp>
      <p:sp>
        <p:nvSpPr>
          <p:cNvPr id="44" name="矩形 43"/>
          <p:cNvSpPr/>
          <p:nvPr/>
        </p:nvSpPr>
        <p:spPr>
          <a:xfrm>
            <a:off x="5639049" y="852576"/>
            <a:ext cx="39626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SIM</a:t>
            </a:r>
          </a:p>
        </p:txBody>
      </p:sp>
      <p:sp>
        <p:nvSpPr>
          <p:cNvPr id="45" name="矩形 44"/>
          <p:cNvSpPr/>
          <p:nvPr/>
        </p:nvSpPr>
        <p:spPr>
          <a:xfrm>
            <a:off x="5540464" y="1225133"/>
            <a:ext cx="59343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Chipset</a:t>
            </a:r>
          </a:p>
        </p:txBody>
      </p:sp>
      <p:sp>
        <p:nvSpPr>
          <p:cNvPr id="57" name="矩形 56"/>
          <p:cNvSpPr/>
          <p:nvPr/>
        </p:nvSpPr>
        <p:spPr>
          <a:xfrm>
            <a:off x="5419517" y="1482979"/>
            <a:ext cx="78899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Fingerprint</a:t>
            </a:r>
          </a:p>
        </p:txBody>
      </p:sp>
      <p:sp>
        <p:nvSpPr>
          <p:cNvPr id="58" name="矩形 57"/>
          <p:cNvSpPr/>
          <p:nvPr/>
        </p:nvSpPr>
        <p:spPr>
          <a:xfrm>
            <a:off x="5529099" y="1713790"/>
            <a:ext cx="57740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Display</a:t>
            </a:r>
          </a:p>
        </p:txBody>
      </p:sp>
      <p:sp>
        <p:nvSpPr>
          <p:cNvPr id="59" name="矩形 58"/>
          <p:cNvSpPr/>
          <p:nvPr/>
        </p:nvSpPr>
        <p:spPr>
          <a:xfrm>
            <a:off x="5468243" y="1954437"/>
            <a:ext cx="766557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Resolution</a:t>
            </a:r>
          </a:p>
        </p:txBody>
      </p:sp>
      <p:sp>
        <p:nvSpPr>
          <p:cNvPr id="60" name="矩形 59"/>
          <p:cNvSpPr/>
          <p:nvPr/>
        </p:nvSpPr>
        <p:spPr>
          <a:xfrm>
            <a:off x="5510808" y="2250111"/>
            <a:ext cx="65274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Memory</a:t>
            </a:r>
          </a:p>
        </p:txBody>
      </p:sp>
      <p:sp>
        <p:nvSpPr>
          <p:cNvPr id="1357" name="矩形 1356"/>
          <p:cNvSpPr/>
          <p:nvPr/>
        </p:nvSpPr>
        <p:spPr>
          <a:xfrm>
            <a:off x="5534051" y="2674863"/>
            <a:ext cx="60625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Camera</a:t>
            </a:r>
          </a:p>
        </p:txBody>
      </p:sp>
      <p:sp>
        <p:nvSpPr>
          <p:cNvPr id="1358" name="矩形 1357"/>
          <p:cNvSpPr/>
          <p:nvPr/>
        </p:nvSpPr>
        <p:spPr>
          <a:xfrm>
            <a:off x="5629548" y="3133795"/>
            <a:ext cx="463588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Band</a:t>
            </a:r>
          </a:p>
        </p:txBody>
      </p:sp>
      <p:sp>
        <p:nvSpPr>
          <p:cNvPr id="1359" name="矩形 1358"/>
          <p:cNvSpPr/>
          <p:nvPr/>
        </p:nvSpPr>
        <p:spPr>
          <a:xfrm>
            <a:off x="5558011" y="3554621"/>
            <a:ext cx="587020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Battery</a:t>
            </a:r>
          </a:p>
        </p:txBody>
      </p:sp>
      <p:sp>
        <p:nvSpPr>
          <p:cNvPr id="1360" name="矩形 1359"/>
          <p:cNvSpPr/>
          <p:nvPr/>
        </p:nvSpPr>
        <p:spPr>
          <a:xfrm>
            <a:off x="5609510" y="3978776"/>
            <a:ext cx="50366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Other</a:t>
            </a:r>
          </a:p>
        </p:txBody>
      </p:sp>
      <p:sp>
        <p:nvSpPr>
          <p:cNvPr id="1361" name="矩形 1360"/>
          <p:cNvSpPr/>
          <p:nvPr/>
        </p:nvSpPr>
        <p:spPr>
          <a:xfrm>
            <a:off x="5569213" y="4390214"/>
            <a:ext cx="52770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Colors</a:t>
            </a:r>
          </a:p>
        </p:txBody>
      </p:sp>
      <p:sp>
        <p:nvSpPr>
          <p:cNvPr id="1362" name="矩形 1361"/>
          <p:cNvSpPr/>
          <p:nvPr/>
        </p:nvSpPr>
        <p:spPr>
          <a:xfrm>
            <a:off x="5623734" y="4600375"/>
            <a:ext cx="45557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Price</a:t>
            </a:r>
          </a:p>
        </p:txBody>
      </p:sp>
      <p:sp>
        <p:nvSpPr>
          <p:cNvPr id="84" name="矩形 83"/>
          <p:cNvSpPr/>
          <p:nvPr/>
        </p:nvSpPr>
        <p:spPr>
          <a:xfrm>
            <a:off x="2207662" y="152870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kern="25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</a:t>
            </a:r>
            <a:r>
              <a:rPr lang="zh-CN" altLang="en-US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</a:t>
            </a:r>
            <a:r>
              <a:rPr lang="en-US" altLang="zh-CN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000" kern="25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35114" y="803839"/>
            <a:ext cx="238201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/>
              <a:t>Nano SIM Card + Nano SIM Card</a:t>
            </a:r>
            <a:r>
              <a:rPr lang="en-US" altLang="zh-CN" sz="1000" dirty="0"/>
              <a:t>/</a:t>
            </a:r>
            <a:r>
              <a:rPr lang="zh-CN" altLang="en-US" sz="1000" dirty="0"/>
              <a:t>TF card</a:t>
            </a:r>
          </a:p>
          <a:p>
            <a:pPr algn="ctr"/>
            <a:r>
              <a:rPr lang="zh-CN" altLang="en-US" sz="1000" dirty="0"/>
              <a:t>(</a:t>
            </a:r>
            <a:r>
              <a:rPr lang="en-US" altLang="zh-CN" sz="1000" dirty="0"/>
              <a:t>3in2</a:t>
            </a:r>
            <a:r>
              <a:rPr lang="zh-CN" altLang="en-US" sz="1000" dirty="0"/>
              <a:t> Combo)</a:t>
            </a:r>
          </a:p>
        </p:txBody>
      </p:sp>
      <p:sp>
        <p:nvSpPr>
          <p:cNvPr id="39" name="矩形 38"/>
          <p:cNvSpPr/>
          <p:nvPr/>
        </p:nvSpPr>
        <p:spPr>
          <a:xfrm>
            <a:off x="6552095" y="3830454"/>
            <a:ext cx="241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ea typeface="华文细黑" panose="02010600040101010101" pitchFamily="2" charset="-122"/>
                <a:sym typeface="宋体" panose="02010600030101010101" pitchFamily="2" charset="-122"/>
              </a:rPr>
              <a:t>Fingerprint ID/Face </a:t>
            </a:r>
            <a:r>
              <a:rPr lang="en-US" altLang="zh-CN" sz="100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Unlock/OTG Function/</a:t>
            </a:r>
          </a:p>
          <a:p>
            <a:r>
              <a:rPr lang="en-US" altLang="zh-CN" sz="1000" dirty="0" err="1" smtClean="0">
                <a:ea typeface="华文细黑" panose="02010600040101010101" pitchFamily="2" charset="-122"/>
                <a:sym typeface="宋体" panose="02010600030101010101" pitchFamily="2" charset="-122"/>
              </a:rPr>
              <a:t>NFC+Android</a:t>
            </a:r>
            <a:r>
              <a:rPr lang="en-US" altLang="zh-CN" sz="100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 Pay/Dual </a:t>
            </a:r>
            <a:r>
              <a:rPr lang="en-US" altLang="zh-CN" sz="1000" dirty="0">
                <a:ea typeface="华文细黑" panose="02010600040101010101" pitchFamily="2" charset="-122"/>
                <a:sym typeface="宋体" panose="02010600030101010101" pitchFamily="2" charset="-122"/>
              </a:rPr>
              <a:t>4G </a:t>
            </a:r>
            <a:r>
              <a:rPr lang="en-US" altLang="zh-CN" sz="100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LTE/</a:t>
            </a:r>
            <a:r>
              <a:rPr lang="en-US" altLang="zh-CN" sz="1000" dirty="0"/>
              <a:t> </a:t>
            </a:r>
            <a:endParaRPr lang="en-US" altLang="zh-CN" sz="1000" dirty="0" smtClean="0"/>
          </a:p>
          <a:p>
            <a:r>
              <a:rPr lang="en-US" altLang="zh-CN" sz="1000" dirty="0" err="1" smtClean="0"/>
              <a:t>G+P+L+Gyro</a:t>
            </a:r>
            <a:r>
              <a:rPr lang="en-US" altLang="zh-CN" sz="1000" dirty="0" smtClean="0"/>
              <a:t> Sensors/GPS</a:t>
            </a:r>
            <a:endParaRPr lang="en-US" altLang="zh-CN" sz="1000" dirty="0" smtClean="0">
              <a:ea typeface="华文细黑" panose="0201060004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6" y="821700"/>
            <a:ext cx="4296156" cy="37254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15686" y="4587139"/>
            <a:ext cx="10486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135SD </a:t>
            </a:r>
            <a:r>
              <a:rPr lang="en-US" altLang="zh-CN" sz="1000" dirty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MOQ 3K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/>
          </p:cNvGraphicFramePr>
          <p:nvPr/>
        </p:nvGraphicFramePr>
        <p:xfrm>
          <a:off x="248904" y="118904"/>
          <a:ext cx="8688924" cy="4894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CorelDRAW" r:id="rId4" imgW="8743320" imgH="4904640" progId="">
                  <p:embed/>
                </p:oleObj>
              </mc:Choice>
              <mc:Fallback>
                <p:oleObj name="CorelDRAW" r:id="rId4" imgW="8743320" imgH="4904640" progId="">
                  <p:embed/>
                  <p:pic>
                    <p:nvPicPr>
                      <p:cNvPr id="0" name="图片 7184" descr="image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04" y="118904"/>
                        <a:ext cx="8688924" cy="4894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矩形 73"/>
          <p:cNvSpPr/>
          <p:nvPr/>
        </p:nvSpPr>
        <p:spPr>
          <a:xfrm>
            <a:off x="7143862" y="118904"/>
            <a:ext cx="10262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December-2018</a:t>
            </a:r>
          </a:p>
        </p:txBody>
      </p:sp>
      <p:sp>
        <p:nvSpPr>
          <p:cNvPr id="75" name="矩形 74"/>
          <p:cNvSpPr/>
          <p:nvPr/>
        </p:nvSpPr>
        <p:spPr>
          <a:xfrm>
            <a:off x="7143862" y="416009"/>
            <a:ext cx="10406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/>
              <a:t>Android   </a:t>
            </a:r>
            <a:r>
              <a:rPr lang="zh-CN" altLang="en-US" sz="1050" dirty="0" smtClean="0"/>
              <a:t>  9 </a:t>
            </a:r>
            <a:r>
              <a:rPr lang="zh-CN" altLang="en-US" sz="1050" dirty="0"/>
              <a:t>Pie</a:t>
            </a:r>
          </a:p>
        </p:txBody>
      </p:sp>
      <p:sp>
        <p:nvSpPr>
          <p:cNvPr id="76" name="矩形 75"/>
          <p:cNvSpPr/>
          <p:nvPr/>
        </p:nvSpPr>
        <p:spPr>
          <a:xfrm>
            <a:off x="7597033" y="390039"/>
            <a:ext cx="295274" cy="192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50" dirty="0"/>
              <a:t>TM</a:t>
            </a:r>
          </a:p>
        </p:txBody>
      </p:sp>
      <p:sp>
        <p:nvSpPr>
          <p:cNvPr id="77" name="矩形 76"/>
          <p:cNvSpPr/>
          <p:nvPr/>
        </p:nvSpPr>
        <p:spPr>
          <a:xfrm>
            <a:off x="7050328" y="652304"/>
            <a:ext cx="12554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159.3x75.8x10.7mm</a:t>
            </a:r>
          </a:p>
        </p:txBody>
      </p:sp>
      <p:sp>
        <p:nvSpPr>
          <p:cNvPr id="79" name="矩形 78"/>
          <p:cNvSpPr/>
          <p:nvPr/>
        </p:nvSpPr>
        <p:spPr>
          <a:xfrm>
            <a:off x="6833982" y="1276495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MT6739 Quad-core 1.3GHz</a:t>
            </a:r>
          </a:p>
        </p:txBody>
      </p:sp>
      <p:sp>
        <p:nvSpPr>
          <p:cNvPr id="80" name="矩形 79"/>
          <p:cNvSpPr/>
          <p:nvPr/>
        </p:nvSpPr>
        <p:spPr>
          <a:xfrm>
            <a:off x="7359004" y="1608723"/>
            <a:ext cx="428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Back</a:t>
            </a:r>
          </a:p>
        </p:txBody>
      </p:sp>
      <p:sp>
        <p:nvSpPr>
          <p:cNvPr id="84" name="矩形 83"/>
          <p:cNvSpPr/>
          <p:nvPr/>
        </p:nvSpPr>
        <p:spPr>
          <a:xfrm>
            <a:off x="6894482" y="2422525"/>
            <a:ext cx="1348633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/>
              <a:t>3</a:t>
            </a:r>
            <a:r>
              <a:rPr lang="zh-CN" altLang="en-US" sz="1000" dirty="0" smtClean="0"/>
              <a:t>GB RAM+</a:t>
            </a:r>
            <a:r>
              <a:rPr lang="en-US" altLang="zh-CN" sz="1000" dirty="0" smtClean="0"/>
              <a:t>32</a:t>
            </a:r>
            <a:r>
              <a:rPr lang="zh-CN" altLang="en-US" sz="1000" dirty="0" smtClean="0"/>
              <a:t>GB ROM</a:t>
            </a:r>
            <a:endParaRPr lang="zh-CN" altLang="en-US" sz="1000" dirty="0"/>
          </a:p>
        </p:txBody>
      </p:sp>
      <p:sp>
        <p:nvSpPr>
          <p:cNvPr id="85" name="矩形 84"/>
          <p:cNvSpPr/>
          <p:nvPr/>
        </p:nvSpPr>
        <p:spPr>
          <a:xfrm>
            <a:off x="6987643" y="1889125"/>
            <a:ext cx="11160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6.0-inch HD+ 18</a:t>
            </a:r>
            <a:r>
              <a:rPr lang="zh-CN" altLang="en-US" sz="1000" dirty="0" smtClean="0"/>
              <a:t>:</a:t>
            </a:r>
            <a:r>
              <a:rPr lang="en-US" altLang="zh-CN" sz="1000" dirty="0"/>
              <a:t>9</a:t>
            </a:r>
            <a:endParaRPr lang="zh-CN" altLang="en-US" sz="1000" dirty="0"/>
          </a:p>
        </p:txBody>
      </p:sp>
      <p:sp>
        <p:nvSpPr>
          <p:cNvPr id="86" name="矩形 85"/>
          <p:cNvSpPr/>
          <p:nvPr/>
        </p:nvSpPr>
        <p:spPr>
          <a:xfrm>
            <a:off x="7204447" y="2117725"/>
            <a:ext cx="7008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720x1440</a:t>
            </a:r>
          </a:p>
        </p:txBody>
      </p:sp>
      <p:sp>
        <p:nvSpPr>
          <p:cNvPr id="87" name="矩形 86"/>
          <p:cNvSpPr/>
          <p:nvPr/>
        </p:nvSpPr>
        <p:spPr>
          <a:xfrm>
            <a:off x="6987643" y="2727325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Front Camera 2MP</a:t>
            </a:r>
            <a:endParaRPr lang="zh-CN" altLang="en-US" sz="1000" dirty="0"/>
          </a:p>
        </p:txBody>
      </p:sp>
      <p:sp>
        <p:nvSpPr>
          <p:cNvPr id="88" name="矩形 87"/>
          <p:cNvSpPr/>
          <p:nvPr/>
        </p:nvSpPr>
        <p:spPr>
          <a:xfrm>
            <a:off x="6634906" y="2955925"/>
            <a:ext cx="17908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Dual Rear Camera 8MP+0.3MP</a:t>
            </a:r>
          </a:p>
        </p:txBody>
      </p:sp>
      <p:sp>
        <p:nvSpPr>
          <p:cNvPr id="89" name="矩形 88"/>
          <p:cNvSpPr/>
          <p:nvPr/>
        </p:nvSpPr>
        <p:spPr>
          <a:xfrm>
            <a:off x="6833982" y="3260725"/>
            <a:ext cx="15627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/>
              <a:t>GSM: (B5/8/3/2） WCDMA: (B1/5/8） </a:t>
            </a:r>
          </a:p>
          <a:p>
            <a:pPr algn="ctr"/>
            <a:r>
              <a:rPr lang="zh-CN" altLang="en-US" sz="1000" dirty="0"/>
              <a:t>FDD-LTE: (B1/3/7/8/20) </a:t>
            </a:r>
          </a:p>
        </p:txBody>
      </p:sp>
      <p:sp>
        <p:nvSpPr>
          <p:cNvPr id="90" name="矩形 89"/>
          <p:cNvSpPr/>
          <p:nvPr/>
        </p:nvSpPr>
        <p:spPr>
          <a:xfrm>
            <a:off x="6629298" y="3849658"/>
            <a:ext cx="2069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6000mAh Battery</a:t>
            </a:r>
            <a:r>
              <a:rPr lang="en-US" altLang="zh-CN" sz="1000" dirty="0" smtClean="0"/>
              <a:t>/</a:t>
            </a:r>
            <a:r>
              <a:rPr lang="zh-CN" altLang="en-US" sz="1000" dirty="0"/>
              <a:t>5V2A Fast </a:t>
            </a:r>
            <a:r>
              <a:rPr lang="zh-CN" altLang="en-US" sz="1000" dirty="0" smtClean="0"/>
              <a:t>Charge</a:t>
            </a:r>
            <a:endParaRPr lang="zh-CN" altLang="en-US" sz="1000" dirty="0"/>
          </a:p>
        </p:txBody>
      </p:sp>
      <p:sp>
        <p:nvSpPr>
          <p:cNvPr id="92" name="矩形 91"/>
          <p:cNvSpPr/>
          <p:nvPr/>
        </p:nvSpPr>
        <p:spPr>
          <a:xfrm>
            <a:off x="7097251" y="4547494"/>
            <a:ext cx="12410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rgbClr val="595959"/>
                </a:solidFill>
              </a:rPr>
              <a:t>Black/Gold/</a:t>
            </a:r>
            <a:r>
              <a:rPr lang="en-US" altLang="zh-CN" sz="1000" dirty="0" err="1">
                <a:solidFill>
                  <a:srgbClr val="595959"/>
                </a:solidFill>
              </a:rPr>
              <a:t>Twillight</a:t>
            </a:r>
            <a:endParaRPr lang="en-US" altLang="zh-CN" sz="1000" dirty="0">
              <a:solidFill>
                <a:srgbClr val="595959"/>
              </a:solidFill>
              <a:ea typeface="华文细黑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40844" y="115056"/>
            <a:ext cx="36901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 smtClean="0"/>
              <a:t>MP</a:t>
            </a:r>
            <a:endParaRPr lang="zh-CN" altLang="en-US" sz="1050" dirty="0"/>
          </a:p>
        </p:txBody>
      </p:sp>
      <p:sp>
        <p:nvSpPr>
          <p:cNvPr id="23" name="矩形 22"/>
          <p:cNvSpPr/>
          <p:nvPr/>
        </p:nvSpPr>
        <p:spPr>
          <a:xfrm>
            <a:off x="5651736" y="384967"/>
            <a:ext cx="33695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OS</a:t>
            </a:r>
          </a:p>
        </p:txBody>
      </p:sp>
      <p:sp>
        <p:nvSpPr>
          <p:cNvPr id="24" name="矩形 23"/>
          <p:cNvSpPr/>
          <p:nvPr/>
        </p:nvSpPr>
        <p:spPr>
          <a:xfrm>
            <a:off x="5617634" y="876744"/>
            <a:ext cx="39626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SIM</a:t>
            </a:r>
          </a:p>
        </p:txBody>
      </p:sp>
      <p:sp>
        <p:nvSpPr>
          <p:cNvPr id="25" name="矩形 24"/>
          <p:cNvSpPr/>
          <p:nvPr/>
        </p:nvSpPr>
        <p:spPr>
          <a:xfrm>
            <a:off x="5500359" y="1274401"/>
            <a:ext cx="59343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Chipset</a:t>
            </a:r>
          </a:p>
        </p:txBody>
      </p:sp>
      <p:sp>
        <p:nvSpPr>
          <p:cNvPr id="26" name="矩形 25"/>
          <p:cNvSpPr/>
          <p:nvPr/>
        </p:nvSpPr>
        <p:spPr>
          <a:xfrm>
            <a:off x="5508374" y="1854944"/>
            <a:ext cx="57740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Display</a:t>
            </a:r>
          </a:p>
        </p:txBody>
      </p:sp>
      <p:sp>
        <p:nvSpPr>
          <p:cNvPr id="27" name="矩形 26"/>
          <p:cNvSpPr/>
          <p:nvPr/>
        </p:nvSpPr>
        <p:spPr>
          <a:xfrm>
            <a:off x="5474816" y="2440718"/>
            <a:ext cx="65274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Memory</a:t>
            </a:r>
          </a:p>
        </p:txBody>
      </p:sp>
      <p:sp>
        <p:nvSpPr>
          <p:cNvPr id="28" name="矩形 27"/>
          <p:cNvSpPr/>
          <p:nvPr/>
        </p:nvSpPr>
        <p:spPr>
          <a:xfrm>
            <a:off x="5498059" y="2865470"/>
            <a:ext cx="60625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Camera</a:t>
            </a:r>
          </a:p>
        </p:txBody>
      </p:sp>
      <p:sp>
        <p:nvSpPr>
          <p:cNvPr id="29" name="矩形 28"/>
          <p:cNvSpPr/>
          <p:nvPr/>
        </p:nvSpPr>
        <p:spPr>
          <a:xfrm>
            <a:off x="5572748" y="3434134"/>
            <a:ext cx="463588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Band</a:t>
            </a:r>
          </a:p>
        </p:txBody>
      </p:sp>
      <p:sp>
        <p:nvSpPr>
          <p:cNvPr id="30" name="矩形 29"/>
          <p:cNvSpPr/>
          <p:nvPr/>
        </p:nvSpPr>
        <p:spPr>
          <a:xfrm>
            <a:off x="5535821" y="3870434"/>
            <a:ext cx="587020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Battery</a:t>
            </a:r>
          </a:p>
        </p:txBody>
      </p:sp>
      <p:sp>
        <p:nvSpPr>
          <p:cNvPr id="31" name="矩形 30"/>
          <p:cNvSpPr/>
          <p:nvPr/>
        </p:nvSpPr>
        <p:spPr>
          <a:xfrm>
            <a:off x="5573518" y="4169383"/>
            <a:ext cx="50366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Other</a:t>
            </a:r>
          </a:p>
        </p:txBody>
      </p:sp>
      <p:sp>
        <p:nvSpPr>
          <p:cNvPr id="32" name="矩形 31"/>
          <p:cNvSpPr/>
          <p:nvPr/>
        </p:nvSpPr>
        <p:spPr>
          <a:xfrm>
            <a:off x="5540686" y="4536431"/>
            <a:ext cx="52770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Colors</a:t>
            </a:r>
          </a:p>
        </p:txBody>
      </p:sp>
      <p:sp>
        <p:nvSpPr>
          <p:cNvPr id="33" name="矩形 32"/>
          <p:cNvSpPr/>
          <p:nvPr/>
        </p:nvSpPr>
        <p:spPr>
          <a:xfrm>
            <a:off x="5605217" y="4759409"/>
            <a:ext cx="45557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Price</a:t>
            </a:r>
          </a:p>
        </p:txBody>
      </p:sp>
      <p:sp>
        <p:nvSpPr>
          <p:cNvPr id="34" name="矩形 33"/>
          <p:cNvSpPr/>
          <p:nvPr/>
        </p:nvSpPr>
        <p:spPr>
          <a:xfrm>
            <a:off x="5429925" y="592996"/>
            <a:ext cx="76815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Dimension</a:t>
            </a:r>
            <a:endParaRPr lang="zh-CN" altLang="en-US" sz="1050" dirty="0"/>
          </a:p>
        </p:txBody>
      </p:sp>
      <p:sp>
        <p:nvSpPr>
          <p:cNvPr id="35" name="矩形 34"/>
          <p:cNvSpPr/>
          <p:nvPr/>
        </p:nvSpPr>
        <p:spPr>
          <a:xfrm>
            <a:off x="5419504" y="1593728"/>
            <a:ext cx="78899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Fingerprint</a:t>
            </a:r>
            <a:endParaRPr lang="zh-CN" altLang="en-US" sz="1050" dirty="0"/>
          </a:p>
        </p:txBody>
      </p:sp>
      <p:sp>
        <p:nvSpPr>
          <p:cNvPr id="36" name="矩形 35"/>
          <p:cNvSpPr/>
          <p:nvPr/>
        </p:nvSpPr>
        <p:spPr>
          <a:xfrm>
            <a:off x="5421263" y="2114422"/>
            <a:ext cx="766557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Resolution</a:t>
            </a:r>
            <a:endParaRPr lang="zh-CN" altLang="en-US" sz="1050" dirty="0"/>
          </a:p>
        </p:txBody>
      </p:sp>
      <p:sp>
        <p:nvSpPr>
          <p:cNvPr id="37" name="矩形 36"/>
          <p:cNvSpPr/>
          <p:nvPr/>
        </p:nvSpPr>
        <p:spPr>
          <a:xfrm>
            <a:off x="2207662" y="152870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kern="25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</a:t>
            </a:r>
            <a:r>
              <a:rPr lang="zh-CN" altLang="en-US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altLang="zh-CN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zh-CN" altLang="en-US" sz="2000" kern="25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969844" y="839431"/>
            <a:ext cx="325437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/>
              <a:t>Nano Sim card + Nano Sim card </a:t>
            </a:r>
            <a:r>
              <a:rPr lang="en-US" altLang="zh-CN" sz="1000" dirty="0"/>
              <a:t>/</a:t>
            </a:r>
            <a:endParaRPr lang="en-US" altLang="zh-CN" sz="1000" dirty="0" smtClean="0"/>
          </a:p>
          <a:p>
            <a:pPr algn="ctr"/>
            <a:r>
              <a:rPr lang="zh-CN" altLang="en-US" sz="1000" dirty="0" smtClean="0"/>
              <a:t>+ </a:t>
            </a:r>
            <a:r>
              <a:rPr lang="zh-CN" altLang="en-US" sz="1000" dirty="0"/>
              <a:t>T </a:t>
            </a:r>
            <a:r>
              <a:rPr lang="zh-CN" altLang="en-US" sz="1000" dirty="0" smtClean="0"/>
              <a:t>card (</a:t>
            </a:r>
            <a:r>
              <a:rPr lang="en-US" altLang="zh-CN" sz="1000" dirty="0" smtClean="0"/>
              <a:t>3in2 </a:t>
            </a:r>
            <a:r>
              <a:rPr lang="zh-CN" altLang="en-US" sz="1000" dirty="0"/>
              <a:t>combo)</a:t>
            </a:r>
          </a:p>
        </p:txBody>
      </p:sp>
      <p:sp>
        <p:nvSpPr>
          <p:cNvPr id="39" name="矩形 38"/>
          <p:cNvSpPr/>
          <p:nvPr/>
        </p:nvSpPr>
        <p:spPr>
          <a:xfrm>
            <a:off x="6430319" y="4113009"/>
            <a:ext cx="254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Face Unlock/Fingerprint </a:t>
            </a:r>
            <a:r>
              <a:rPr lang="zh-CN" altLang="en-US" sz="1000" dirty="0" smtClean="0"/>
              <a:t>ID</a:t>
            </a:r>
            <a:r>
              <a:rPr lang="en-US" altLang="zh-CN" sz="1000" dirty="0" smtClean="0"/>
              <a:t>/</a:t>
            </a:r>
            <a:r>
              <a:rPr lang="zh-CN" altLang="en-US" sz="1000" dirty="0" smtClean="0"/>
              <a:t>Smart </a:t>
            </a:r>
            <a:r>
              <a:rPr lang="zh-CN" altLang="en-US" sz="1000" dirty="0"/>
              <a:t>Audio</a:t>
            </a:r>
          </a:p>
          <a:p>
            <a:r>
              <a:rPr lang="zh-CN" altLang="en-US" sz="1000" dirty="0"/>
              <a:t>Dual 4G </a:t>
            </a:r>
            <a:r>
              <a:rPr lang="zh-CN" altLang="en-US" sz="1000" dirty="0" smtClean="0"/>
              <a:t>LTE</a:t>
            </a:r>
            <a:r>
              <a:rPr lang="en-US" altLang="zh-CN" sz="1000" dirty="0" smtClean="0"/>
              <a:t>/</a:t>
            </a:r>
            <a:r>
              <a:rPr lang="zh-CN" altLang="en-US" sz="1000" dirty="0" smtClean="0"/>
              <a:t>GPS</a:t>
            </a:r>
            <a:r>
              <a:rPr lang="zh-CN" altLang="en-US" sz="1000" dirty="0"/>
              <a:t>+</a:t>
            </a:r>
            <a:r>
              <a:rPr lang="zh-CN" altLang="en-US" sz="1000" dirty="0" smtClean="0"/>
              <a:t>GLONASS</a:t>
            </a:r>
            <a:r>
              <a:rPr lang="en-US" altLang="zh-CN" sz="1000" dirty="0" smtClean="0"/>
              <a:t>/</a:t>
            </a:r>
            <a:r>
              <a:rPr lang="zh-CN" altLang="en-US" sz="1000" dirty="0"/>
              <a:t>OTG </a:t>
            </a:r>
            <a:r>
              <a:rPr lang="zh-CN" altLang="en-US" sz="1000" dirty="0" smtClean="0"/>
              <a:t>Function</a:t>
            </a:r>
            <a:endParaRPr lang="zh-CN" altLang="en-US" sz="1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8" y="808877"/>
            <a:ext cx="4559808" cy="37795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48051" y="4750694"/>
            <a:ext cx="10070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81</a:t>
            </a:r>
            <a:r>
              <a:rPr lang="en-US" altLang="zh-CN" sz="1000" dirty="0" smtClean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USD </a:t>
            </a:r>
            <a:r>
              <a:rPr lang="en-US" altLang="zh-CN" sz="1000" dirty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MOQ 3K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0" y="0"/>
                </a:moveTo>
                <a:lnTo>
                  <a:pt x="9144000" y="0"/>
                </a:lnTo>
                <a:lnTo>
                  <a:pt x="9144000" y="5147999"/>
                </a:lnTo>
                <a:lnTo>
                  <a:pt x="0" y="5147999"/>
                </a:lnTo>
                <a:lnTo>
                  <a:pt x="0" y="0"/>
                </a:lnTo>
                <a:close/>
              </a:path>
            </a:pathLst>
          </a:custGeom>
          <a:solidFill>
            <a:srgbClr val="009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3384550" y="1982470"/>
            <a:ext cx="2555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Slim Series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212342" y="148643"/>
          <a:ext cx="8708390" cy="4668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1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29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B4B4B5"/>
                      </a:solidFill>
                      <a:prstDash val="solid"/>
                    </a:lnR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R w="9525">
                      <a:solidFill>
                        <a:srgbClr val="B4B4B5"/>
                      </a:solidFill>
                      <a:prstDash val="solid"/>
                    </a:lnR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0"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6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4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29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0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484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3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37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" dirty="0" smtClean="0">
                          <a:latin typeface="Times New Roman" panose="02020603050405020304"/>
                          <a:cs typeface="Times New Roman" panose="02020603050405020304"/>
                        </a:rPr>
                        <a:t>/</a:t>
                      </a: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1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75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12700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12700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16406" y="152870"/>
            <a:ext cx="5021580" cy="416559"/>
          </a:xfrm>
          <a:custGeom>
            <a:avLst/>
            <a:gdLst/>
            <a:ahLst/>
            <a:cxnLst/>
            <a:rect l="l" t="t" r="r" b="b"/>
            <a:pathLst>
              <a:path w="5021580" h="416559">
                <a:moveTo>
                  <a:pt x="0" y="0"/>
                </a:moveTo>
                <a:lnTo>
                  <a:pt x="5021582" y="0"/>
                </a:lnTo>
                <a:lnTo>
                  <a:pt x="5021582" y="416051"/>
                </a:lnTo>
                <a:lnTo>
                  <a:pt x="0" y="416051"/>
                </a:lnTo>
                <a:lnTo>
                  <a:pt x="0" y="0"/>
                </a:lnTo>
                <a:close/>
              </a:path>
            </a:pathLst>
          </a:custGeom>
          <a:solidFill>
            <a:srgbClr val="2A9D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矩形 71"/>
          <p:cNvSpPr/>
          <p:nvPr/>
        </p:nvSpPr>
        <p:spPr>
          <a:xfrm>
            <a:off x="7143862" y="365779"/>
            <a:ext cx="10406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/>
              <a:t>Android   </a:t>
            </a:r>
            <a:r>
              <a:rPr lang="zh-CN" altLang="en-US" sz="1050" dirty="0" smtClean="0"/>
              <a:t>  9 </a:t>
            </a:r>
            <a:r>
              <a:rPr lang="zh-CN" altLang="en-US" sz="1050" dirty="0"/>
              <a:t>Pie</a:t>
            </a:r>
          </a:p>
        </p:txBody>
      </p:sp>
      <p:sp>
        <p:nvSpPr>
          <p:cNvPr id="73" name="矩形 72"/>
          <p:cNvSpPr/>
          <p:nvPr/>
        </p:nvSpPr>
        <p:spPr>
          <a:xfrm>
            <a:off x="7241086" y="146469"/>
            <a:ext cx="729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April-2019</a:t>
            </a:r>
          </a:p>
        </p:txBody>
      </p:sp>
      <p:sp>
        <p:nvSpPr>
          <p:cNvPr id="74" name="矩形 73"/>
          <p:cNvSpPr/>
          <p:nvPr/>
        </p:nvSpPr>
        <p:spPr>
          <a:xfrm>
            <a:off x="7597033" y="365125"/>
            <a:ext cx="295274" cy="192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50" dirty="0"/>
              <a:t>TM</a:t>
            </a:r>
          </a:p>
        </p:txBody>
      </p:sp>
      <p:sp>
        <p:nvSpPr>
          <p:cNvPr id="51" name="矩形 50"/>
          <p:cNvSpPr/>
          <p:nvPr/>
        </p:nvSpPr>
        <p:spPr>
          <a:xfrm>
            <a:off x="7061307" y="625190"/>
            <a:ext cx="12057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156.1*73.7*9.7mm</a:t>
            </a:r>
          </a:p>
        </p:txBody>
      </p:sp>
      <p:sp>
        <p:nvSpPr>
          <p:cNvPr id="53" name="矩形 52"/>
          <p:cNvSpPr/>
          <p:nvPr/>
        </p:nvSpPr>
        <p:spPr>
          <a:xfrm>
            <a:off x="6765714" y="1211951"/>
            <a:ext cx="18886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MT6761VWB </a:t>
            </a:r>
            <a:r>
              <a:rPr lang="en-US" altLang="zh-CN" sz="1000" dirty="0" err="1" smtClean="0"/>
              <a:t>Octa</a:t>
            </a:r>
            <a:r>
              <a:rPr lang="zh-CN" altLang="en-US" sz="1000" dirty="0" smtClean="0"/>
              <a:t>-core 2.0GHz</a:t>
            </a:r>
            <a:endParaRPr lang="zh-CN" altLang="en-US" sz="1000" dirty="0"/>
          </a:p>
        </p:txBody>
      </p:sp>
      <p:sp>
        <p:nvSpPr>
          <p:cNvPr id="78" name="矩形 77"/>
          <p:cNvSpPr/>
          <p:nvPr/>
        </p:nvSpPr>
        <p:spPr>
          <a:xfrm>
            <a:off x="7391769" y="1460853"/>
            <a:ext cx="428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Back</a:t>
            </a:r>
          </a:p>
        </p:txBody>
      </p:sp>
      <p:sp>
        <p:nvSpPr>
          <p:cNvPr id="54" name="矩形 53"/>
          <p:cNvSpPr/>
          <p:nvPr/>
        </p:nvSpPr>
        <p:spPr>
          <a:xfrm>
            <a:off x="6787356" y="1680858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Waterdrop Screen 6.1-</a:t>
            </a:r>
            <a:r>
              <a:rPr lang="zh-CN" altLang="en-US" sz="1000" dirty="0" smtClean="0"/>
              <a:t>inch </a:t>
            </a:r>
            <a:r>
              <a:rPr lang="en-US" altLang="zh-CN" sz="1000" dirty="0" smtClean="0"/>
              <a:t>HD-</a:t>
            </a:r>
            <a:r>
              <a:rPr lang="zh-CN" altLang="en-US" sz="1000" dirty="0" smtClean="0"/>
              <a:t> </a:t>
            </a:r>
            <a:endParaRPr lang="zh-CN" altLang="en-US" sz="1000" dirty="0"/>
          </a:p>
        </p:txBody>
      </p:sp>
      <p:sp>
        <p:nvSpPr>
          <p:cNvPr id="55" name="矩形 54"/>
          <p:cNvSpPr/>
          <p:nvPr/>
        </p:nvSpPr>
        <p:spPr>
          <a:xfrm>
            <a:off x="7273506" y="1926515"/>
            <a:ext cx="7088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1280*600</a:t>
            </a:r>
          </a:p>
        </p:txBody>
      </p:sp>
      <p:sp>
        <p:nvSpPr>
          <p:cNvPr id="56" name="矩形 55"/>
          <p:cNvSpPr/>
          <p:nvPr/>
        </p:nvSpPr>
        <p:spPr>
          <a:xfrm>
            <a:off x="6898204" y="2250062"/>
            <a:ext cx="1477079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/>
              <a:t>3GB RAM+32GB ROM</a:t>
            </a:r>
          </a:p>
        </p:txBody>
      </p:sp>
      <p:sp>
        <p:nvSpPr>
          <p:cNvPr id="57" name="矩形 56"/>
          <p:cNvSpPr/>
          <p:nvPr/>
        </p:nvSpPr>
        <p:spPr>
          <a:xfrm>
            <a:off x="6859270" y="2801620"/>
            <a:ext cx="1803400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spc="-20" dirty="0"/>
              <a:t>Triple Camera </a:t>
            </a:r>
            <a:r>
              <a:rPr lang="en-US" altLang="zh-CN" sz="900" spc="-20" dirty="0" smtClean="0"/>
              <a:t>8MP+0.3MP+0.3MP</a:t>
            </a:r>
            <a:endParaRPr lang="zh-CN" altLang="en-US" sz="900" spc="-20" dirty="0"/>
          </a:p>
        </p:txBody>
      </p:sp>
      <p:sp>
        <p:nvSpPr>
          <p:cNvPr id="58" name="矩形 57"/>
          <p:cNvSpPr/>
          <p:nvPr/>
        </p:nvSpPr>
        <p:spPr>
          <a:xfrm>
            <a:off x="6945088" y="3098931"/>
            <a:ext cx="1460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"/>
              <a:t>GSM: B2/3/5/8</a:t>
            </a:r>
          </a:p>
          <a:p>
            <a:pPr algn="ctr"/>
            <a:r>
              <a:rPr lang="en-US" altLang="zh-CN" sz="1000"/>
              <a:t>WCDMA: B1/5/8</a:t>
            </a:r>
          </a:p>
          <a:p>
            <a:pPr algn="ctr"/>
            <a:r>
              <a:rPr lang="en-US" altLang="zh-CN" sz="1000"/>
              <a:t>LTE-FDD: B1/3/5/7/8/20</a:t>
            </a:r>
            <a:endParaRPr lang="en-US" altLang="zh-CN" sz="1000" dirty="0"/>
          </a:p>
        </p:txBody>
      </p:sp>
      <p:sp>
        <p:nvSpPr>
          <p:cNvPr id="59" name="矩形 58"/>
          <p:cNvSpPr/>
          <p:nvPr/>
        </p:nvSpPr>
        <p:spPr>
          <a:xfrm>
            <a:off x="7071866" y="2547267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Front Camera 5MP</a:t>
            </a:r>
          </a:p>
        </p:txBody>
      </p:sp>
      <p:sp>
        <p:nvSpPr>
          <p:cNvPr id="60" name="矩形 59"/>
          <p:cNvSpPr/>
          <p:nvPr/>
        </p:nvSpPr>
        <p:spPr>
          <a:xfrm>
            <a:off x="7149157" y="3687522"/>
            <a:ext cx="11047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smtClean="0"/>
              <a:t>3200mAh Battery</a:t>
            </a:r>
            <a:endParaRPr lang="zh-CN" altLang="en-US" sz="1000" dirty="0"/>
          </a:p>
        </p:txBody>
      </p:sp>
      <p:sp>
        <p:nvSpPr>
          <p:cNvPr id="62" name="矩形 61"/>
          <p:cNvSpPr/>
          <p:nvPr/>
        </p:nvSpPr>
        <p:spPr>
          <a:xfrm>
            <a:off x="7093160" y="4368446"/>
            <a:ext cx="12121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Black/Gold/Twilight</a:t>
            </a:r>
          </a:p>
        </p:txBody>
      </p:sp>
      <p:sp>
        <p:nvSpPr>
          <p:cNvPr id="114" name="矩形 113"/>
          <p:cNvSpPr/>
          <p:nvPr/>
        </p:nvSpPr>
        <p:spPr>
          <a:xfrm>
            <a:off x="5640844" y="153013"/>
            <a:ext cx="36901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 smtClean="0"/>
              <a:t>MP</a:t>
            </a:r>
            <a:endParaRPr lang="zh-CN" altLang="en-US" sz="1050" dirty="0"/>
          </a:p>
        </p:txBody>
      </p:sp>
      <p:sp>
        <p:nvSpPr>
          <p:cNvPr id="115" name="矩形 114"/>
          <p:cNvSpPr/>
          <p:nvPr/>
        </p:nvSpPr>
        <p:spPr>
          <a:xfrm>
            <a:off x="5647054" y="376257"/>
            <a:ext cx="33695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OS</a:t>
            </a:r>
          </a:p>
        </p:txBody>
      </p:sp>
      <p:sp>
        <p:nvSpPr>
          <p:cNvPr id="116" name="矩形 115"/>
          <p:cNvSpPr/>
          <p:nvPr/>
        </p:nvSpPr>
        <p:spPr>
          <a:xfrm>
            <a:off x="5605217" y="889364"/>
            <a:ext cx="39626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SIM</a:t>
            </a:r>
          </a:p>
        </p:txBody>
      </p:sp>
      <p:sp>
        <p:nvSpPr>
          <p:cNvPr id="117" name="矩形 116"/>
          <p:cNvSpPr/>
          <p:nvPr/>
        </p:nvSpPr>
        <p:spPr>
          <a:xfrm>
            <a:off x="5501558" y="1188313"/>
            <a:ext cx="59343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Chipset</a:t>
            </a:r>
          </a:p>
        </p:txBody>
      </p:sp>
      <p:sp>
        <p:nvSpPr>
          <p:cNvPr id="118" name="矩形 117"/>
          <p:cNvSpPr/>
          <p:nvPr/>
        </p:nvSpPr>
        <p:spPr>
          <a:xfrm>
            <a:off x="5508374" y="1664337"/>
            <a:ext cx="57740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Display</a:t>
            </a:r>
          </a:p>
        </p:txBody>
      </p:sp>
      <p:sp>
        <p:nvSpPr>
          <p:cNvPr id="119" name="矩形 118"/>
          <p:cNvSpPr/>
          <p:nvPr/>
        </p:nvSpPr>
        <p:spPr>
          <a:xfrm>
            <a:off x="5474816" y="2250111"/>
            <a:ext cx="65274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Memory</a:t>
            </a:r>
          </a:p>
        </p:txBody>
      </p:sp>
      <p:sp>
        <p:nvSpPr>
          <p:cNvPr id="120" name="矩形 119"/>
          <p:cNvSpPr/>
          <p:nvPr/>
        </p:nvSpPr>
        <p:spPr>
          <a:xfrm>
            <a:off x="5498059" y="2674863"/>
            <a:ext cx="60625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Camera</a:t>
            </a:r>
          </a:p>
        </p:txBody>
      </p:sp>
      <p:sp>
        <p:nvSpPr>
          <p:cNvPr id="121" name="矩形 120"/>
          <p:cNvSpPr/>
          <p:nvPr/>
        </p:nvSpPr>
        <p:spPr>
          <a:xfrm>
            <a:off x="5572748" y="3243527"/>
            <a:ext cx="463588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Band</a:t>
            </a:r>
          </a:p>
        </p:txBody>
      </p:sp>
      <p:sp>
        <p:nvSpPr>
          <p:cNvPr id="122" name="矩形 121"/>
          <p:cNvSpPr/>
          <p:nvPr/>
        </p:nvSpPr>
        <p:spPr>
          <a:xfrm>
            <a:off x="5535821" y="3679827"/>
            <a:ext cx="587020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Battery</a:t>
            </a:r>
          </a:p>
        </p:txBody>
      </p:sp>
      <p:sp>
        <p:nvSpPr>
          <p:cNvPr id="123" name="矩形 122"/>
          <p:cNvSpPr/>
          <p:nvPr/>
        </p:nvSpPr>
        <p:spPr>
          <a:xfrm>
            <a:off x="5573518" y="3978776"/>
            <a:ext cx="50366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Other</a:t>
            </a:r>
          </a:p>
        </p:txBody>
      </p:sp>
      <p:sp>
        <p:nvSpPr>
          <p:cNvPr id="124" name="矩形 123"/>
          <p:cNvSpPr/>
          <p:nvPr/>
        </p:nvSpPr>
        <p:spPr>
          <a:xfrm>
            <a:off x="5540686" y="4345824"/>
            <a:ext cx="52770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Colors</a:t>
            </a:r>
          </a:p>
        </p:txBody>
      </p:sp>
      <p:sp>
        <p:nvSpPr>
          <p:cNvPr id="125" name="矩形 124"/>
          <p:cNvSpPr/>
          <p:nvPr/>
        </p:nvSpPr>
        <p:spPr>
          <a:xfrm>
            <a:off x="5605217" y="4568802"/>
            <a:ext cx="45557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Price</a:t>
            </a:r>
          </a:p>
        </p:txBody>
      </p:sp>
      <p:sp>
        <p:nvSpPr>
          <p:cNvPr id="126" name="矩形 125"/>
          <p:cNvSpPr/>
          <p:nvPr/>
        </p:nvSpPr>
        <p:spPr>
          <a:xfrm>
            <a:off x="5436133" y="586418"/>
            <a:ext cx="76815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Dimension</a:t>
            </a:r>
            <a:endParaRPr lang="zh-CN" altLang="en-US" sz="1050" dirty="0"/>
          </a:p>
        </p:txBody>
      </p:sp>
      <p:sp>
        <p:nvSpPr>
          <p:cNvPr id="127" name="矩形 126"/>
          <p:cNvSpPr/>
          <p:nvPr/>
        </p:nvSpPr>
        <p:spPr>
          <a:xfrm>
            <a:off x="5410200" y="1439711"/>
            <a:ext cx="78899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Fingerprint</a:t>
            </a:r>
            <a:endParaRPr lang="zh-CN" altLang="en-US" sz="1050" dirty="0"/>
          </a:p>
        </p:txBody>
      </p:sp>
      <p:sp>
        <p:nvSpPr>
          <p:cNvPr id="128" name="矩形 127"/>
          <p:cNvSpPr/>
          <p:nvPr/>
        </p:nvSpPr>
        <p:spPr>
          <a:xfrm>
            <a:off x="5421263" y="1923815"/>
            <a:ext cx="766557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Resolution</a:t>
            </a:r>
            <a:endParaRPr lang="zh-CN" altLang="en-US" sz="1050" dirty="0"/>
          </a:p>
        </p:txBody>
      </p:sp>
      <p:sp>
        <p:nvSpPr>
          <p:cNvPr id="35" name="矩形 34"/>
          <p:cNvSpPr/>
          <p:nvPr/>
        </p:nvSpPr>
        <p:spPr>
          <a:xfrm>
            <a:off x="2207662" y="152870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kern="25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GQ3080</a:t>
            </a:r>
          </a:p>
        </p:txBody>
      </p:sp>
      <p:sp>
        <p:nvSpPr>
          <p:cNvPr id="37" name="矩形 36"/>
          <p:cNvSpPr/>
          <p:nvPr/>
        </p:nvSpPr>
        <p:spPr>
          <a:xfrm>
            <a:off x="6424798" y="928460"/>
            <a:ext cx="2414402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/>
              <a:t>Nano SIM Card + Micro SIM Card </a:t>
            </a:r>
            <a:r>
              <a:rPr lang="en-US" altLang="zh-CN" sz="1000" dirty="0"/>
              <a:t>+</a:t>
            </a:r>
            <a:r>
              <a:rPr lang="zh-CN" altLang="en-US" sz="1000" dirty="0"/>
              <a:t>TF card</a:t>
            </a:r>
          </a:p>
        </p:txBody>
      </p:sp>
      <p:sp>
        <p:nvSpPr>
          <p:cNvPr id="38" name="矩形 37"/>
          <p:cNvSpPr/>
          <p:nvPr/>
        </p:nvSpPr>
        <p:spPr>
          <a:xfrm>
            <a:off x="6297317" y="3961338"/>
            <a:ext cx="266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Fingerprint ID/Face </a:t>
            </a:r>
            <a:r>
              <a:rPr lang="en-US" altLang="zh-CN" sz="900" dirty="0" smtClean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Unlock/</a:t>
            </a:r>
            <a:r>
              <a:rPr lang="zh-CN" altLang="en-US" sz="900" dirty="0"/>
              <a:t>GPS+GLONASS</a:t>
            </a:r>
            <a:r>
              <a:rPr lang="zh-CN" altLang="en-US" sz="900" dirty="0" smtClean="0"/>
              <a:t>/</a:t>
            </a:r>
            <a:endParaRPr lang="en-US" altLang="zh-CN" sz="9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900" dirty="0" smtClean="0"/>
              <a:t>G</a:t>
            </a:r>
            <a:r>
              <a:rPr lang="zh-CN" altLang="en-US" sz="900" dirty="0"/>
              <a:t>+P+L Sensors</a:t>
            </a:r>
            <a:r>
              <a:rPr lang="zh-CN" altLang="en-US" sz="900" dirty="0" smtClean="0"/>
              <a:t>/</a:t>
            </a:r>
            <a:r>
              <a:rPr lang="en-US" altLang="zh-CN" sz="900" dirty="0" smtClean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Dual </a:t>
            </a:r>
            <a:r>
              <a:rPr lang="en-US" altLang="zh-CN" sz="9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SIM Dual </a:t>
            </a:r>
            <a:r>
              <a:rPr lang="en-US" altLang="zh-CN" sz="900" dirty="0" smtClean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Standby</a:t>
            </a:r>
            <a:endParaRPr lang="en-US" altLang="zh-CN" sz="9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8" y="713376"/>
            <a:ext cx="4651248" cy="3816096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7173451" y="4623694"/>
            <a:ext cx="10070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70</a:t>
            </a:r>
            <a:r>
              <a:rPr lang="en-US" altLang="zh-CN" sz="1000" dirty="0" smtClean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USD </a:t>
            </a:r>
            <a:r>
              <a:rPr lang="en-US" altLang="zh-CN" sz="1000" dirty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MOQ 3K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" y="0"/>
            <a:ext cx="9142730" cy="5145405"/>
          </a:xfrm>
          <a:custGeom>
            <a:avLst/>
            <a:gdLst/>
            <a:ahLst/>
            <a:cxnLst/>
            <a:rect l="l" t="t" r="r" b="b"/>
            <a:pathLst>
              <a:path w="9142730" h="5145405">
                <a:moveTo>
                  <a:pt x="9142473" y="0"/>
                </a:moveTo>
                <a:lnTo>
                  <a:pt x="9142473" y="5144986"/>
                </a:lnTo>
                <a:lnTo>
                  <a:pt x="0" y="514498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46040"/>
          </a:xfrm>
          <a:custGeom>
            <a:avLst/>
            <a:gdLst/>
            <a:ahLst/>
            <a:cxnLst/>
            <a:rect l="l" t="t" r="r" b="b"/>
            <a:pathLst>
              <a:path w="9144000" h="5146040">
                <a:moveTo>
                  <a:pt x="0" y="0"/>
                </a:moveTo>
                <a:lnTo>
                  <a:pt x="9144000" y="0"/>
                </a:lnTo>
                <a:lnTo>
                  <a:pt x="9144000" y="5145494"/>
                </a:lnTo>
                <a:lnTo>
                  <a:pt x="0" y="51454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406" y="152870"/>
            <a:ext cx="5021580" cy="416559"/>
          </a:xfrm>
          <a:custGeom>
            <a:avLst/>
            <a:gdLst/>
            <a:ahLst/>
            <a:cxnLst/>
            <a:rect l="l" t="t" r="r" b="b"/>
            <a:pathLst>
              <a:path w="5021580" h="416559">
                <a:moveTo>
                  <a:pt x="0" y="0"/>
                </a:moveTo>
                <a:lnTo>
                  <a:pt x="5021582" y="0"/>
                </a:lnTo>
                <a:lnTo>
                  <a:pt x="5021582" y="416051"/>
                </a:lnTo>
                <a:lnTo>
                  <a:pt x="0" y="416051"/>
                </a:lnTo>
                <a:lnTo>
                  <a:pt x="0" y="0"/>
                </a:lnTo>
                <a:close/>
              </a:path>
            </a:pathLst>
          </a:custGeom>
          <a:solidFill>
            <a:srgbClr val="2A9D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12342" y="148643"/>
          <a:ext cx="8708390" cy="4668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1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29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B4B4B5"/>
                      </a:solidFill>
                      <a:prstDash val="solid"/>
                    </a:lnR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R w="9525">
                      <a:solidFill>
                        <a:srgbClr val="B4B4B5"/>
                      </a:solidFill>
                      <a:prstDash val="solid"/>
                    </a:lnR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0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29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484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3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37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1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75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9525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12700">
                      <a:solidFill>
                        <a:srgbClr val="B4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B4B5"/>
                      </a:solidFill>
                      <a:prstDash val="solid"/>
                    </a:lnL>
                    <a:lnR w="9525">
                      <a:solidFill>
                        <a:srgbClr val="B4B4B5"/>
                      </a:solidFill>
                      <a:prstDash val="solid"/>
                    </a:lnR>
                    <a:lnT w="9525">
                      <a:solidFill>
                        <a:srgbClr val="B4B4B5"/>
                      </a:solidFill>
                      <a:prstDash val="solid"/>
                    </a:lnT>
                    <a:lnB w="12700">
                      <a:solidFill>
                        <a:srgbClr val="B4B4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0" name="矩形 59"/>
          <p:cNvSpPr/>
          <p:nvPr/>
        </p:nvSpPr>
        <p:spPr>
          <a:xfrm>
            <a:off x="7241086" y="146469"/>
            <a:ext cx="729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April-2019</a:t>
            </a:r>
          </a:p>
        </p:txBody>
      </p:sp>
      <p:sp>
        <p:nvSpPr>
          <p:cNvPr id="10" name="矩形 9"/>
          <p:cNvSpPr/>
          <p:nvPr/>
        </p:nvSpPr>
        <p:spPr>
          <a:xfrm>
            <a:off x="6855563" y="347216"/>
            <a:ext cx="15584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Android     </a:t>
            </a:r>
            <a:r>
              <a:rPr lang="zh-CN" altLang="en-US" sz="1000" dirty="0"/>
              <a:t>8.1 (Go edition)</a:t>
            </a:r>
          </a:p>
        </p:txBody>
      </p:sp>
      <p:sp>
        <p:nvSpPr>
          <p:cNvPr id="63" name="矩形 62"/>
          <p:cNvSpPr/>
          <p:nvPr/>
        </p:nvSpPr>
        <p:spPr>
          <a:xfrm>
            <a:off x="7274474" y="346581"/>
            <a:ext cx="295274" cy="192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50" dirty="0"/>
              <a:t>TM</a:t>
            </a:r>
          </a:p>
        </p:txBody>
      </p:sp>
      <p:sp>
        <p:nvSpPr>
          <p:cNvPr id="12" name="矩形 11"/>
          <p:cNvSpPr/>
          <p:nvPr/>
        </p:nvSpPr>
        <p:spPr>
          <a:xfrm>
            <a:off x="6999407" y="579304"/>
            <a:ext cx="12057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smtClean="0"/>
              <a:t>156.1*73.7*9.7mm</a:t>
            </a:r>
            <a:endParaRPr lang="zh-CN" altLang="en-US" sz="1000" dirty="0"/>
          </a:p>
        </p:txBody>
      </p:sp>
      <p:sp>
        <p:nvSpPr>
          <p:cNvPr id="14" name="矩形 13"/>
          <p:cNvSpPr/>
          <p:nvPr/>
        </p:nvSpPr>
        <p:spPr>
          <a:xfrm>
            <a:off x="6910712" y="1349402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MT6580 Quad-core 1.3GHz</a:t>
            </a:r>
          </a:p>
        </p:txBody>
      </p:sp>
      <p:sp>
        <p:nvSpPr>
          <p:cNvPr id="15" name="矩形 14"/>
          <p:cNvSpPr/>
          <p:nvPr/>
        </p:nvSpPr>
        <p:spPr>
          <a:xfrm>
            <a:off x="6886667" y="1681846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smtClean="0"/>
              <a:t>Waterdrop Screen 6.1-inch </a:t>
            </a:r>
            <a:endParaRPr lang="zh-CN" altLang="en-US" sz="1000" dirty="0"/>
          </a:p>
        </p:txBody>
      </p:sp>
      <p:sp>
        <p:nvSpPr>
          <p:cNvPr id="17" name="矩形 16"/>
          <p:cNvSpPr/>
          <p:nvPr/>
        </p:nvSpPr>
        <p:spPr>
          <a:xfrm>
            <a:off x="7365328" y="1932999"/>
            <a:ext cx="7088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1280*600</a:t>
            </a:r>
          </a:p>
        </p:txBody>
      </p:sp>
      <p:sp>
        <p:nvSpPr>
          <p:cNvPr id="69" name="矩形 68"/>
          <p:cNvSpPr/>
          <p:nvPr/>
        </p:nvSpPr>
        <p:spPr>
          <a:xfrm>
            <a:off x="6910904" y="2250062"/>
            <a:ext cx="1477079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/>
              <a:t>1GB RAM + 16GB ROM</a:t>
            </a:r>
          </a:p>
          <a:p>
            <a:pPr algn="ctr"/>
            <a:endParaRPr lang="zh-CN" altLang="en-US" sz="1000" dirty="0"/>
          </a:p>
        </p:txBody>
      </p:sp>
      <p:sp>
        <p:nvSpPr>
          <p:cNvPr id="70" name="矩形 69"/>
          <p:cNvSpPr/>
          <p:nvPr/>
        </p:nvSpPr>
        <p:spPr>
          <a:xfrm>
            <a:off x="6708332" y="2796479"/>
            <a:ext cx="19864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/>
              <a:t>Triple Camera 8MP+0.3MP+0.3MP</a:t>
            </a:r>
            <a:endParaRPr lang="zh-CN" altLang="en-US" sz="1000" dirty="0"/>
          </a:p>
        </p:txBody>
      </p:sp>
      <p:sp>
        <p:nvSpPr>
          <p:cNvPr id="71" name="矩形 70"/>
          <p:cNvSpPr/>
          <p:nvPr/>
        </p:nvSpPr>
        <p:spPr>
          <a:xfrm>
            <a:off x="7071866" y="2547267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Front Camera 5MP</a:t>
            </a:r>
          </a:p>
        </p:txBody>
      </p:sp>
      <p:sp>
        <p:nvSpPr>
          <p:cNvPr id="19" name="矩形 18"/>
          <p:cNvSpPr/>
          <p:nvPr/>
        </p:nvSpPr>
        <p:spPr>
          <a:xfrm>
            <a:off x="7105072" y="3167402"/>
            <a:ext cx="1210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smtClean="0"/>
              <a:t>GSM: B2/3/5/8</a:t>
            </a:r>
          </a:p>
          <a:p>
            <a:pPr algn="ctr"/>
            <a:r>
              <a:rPr lang="zh-CN" altLang="en-US" sz="1000" smtClean="0"/>
              <a:t>WCDMA: B1/2/5/8</a:t>
            </a:r>
            <a:endParaRPr lang="zh-CN" altLang="en-US" sz="1000" dirty="0"/>
          </a:p>
        </p:txBody>
      </p:sp>
      <p:sp>
        <p:nvSpPr>
          <p:cNvPr id="20" name="矩形 19"/>
          <p:cNvSpPr/>
          <p:nvPr/>
        </p:nvSpPr>
        <p:spPr>
          <a:xfrm>
            <a:off x="7167357" y="3692214"/>
            <a:ext cx="11047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3200mAh Battery</a:t>
            </a:r>
          </a:p>
        </p:txBody>
      </p:sp>
      <p:sp>
        <p:nvSpPr>
          <p:cNvPr id="21" name="矩形 20"/>
          <p:cNvSpPr/>
          <p:nvPr/>
        </p:nvSpPr>
        <p:spPr>
          <a:xfrm>
            <a:off x="6414771" y="4047956"/>
            <a:ext cx="24336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Face Unlock/G+P+L Sensors/GPS+GLONASS</a:t>
            </a:r>
          </a:p>
        </p:txBody>
      </p:sp>
      <p:sp>
        <p:nvSpPr>
          <p:cNvPr id="22" name="矩形 21"/>
          <p:cNvSpPr/>
          <p:nvPr/>
        </p:nvSpPr>
        <p:spPr>
          <a:xfrm>
            <a:off x="7049423" y="4369639"/>
            <a:ext cx="12121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Black/Gold/Twilight</a:t>
            </a:r>
          </a:p>
        </p:txBody>
      </p:sp>
      <p:sp>
        <p:nvSpPr>
          <p:cNvPr id="55" name="矩形 54"/>
          <p:cNvSpPr/>
          <p:nvPr/>
        </p:nvSpPr>
        <p:spPr>
          <a:xfrm>
            <a:off x="5614236" y="153013"/>
            <a:ext cx="36901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 smtClean="0"/>
              <a:t>MP</a:t>
            </a:r>
            <a:endParaRPr lang="zh-CN" altLang="en-US" sz="1050" dirty="0"/>
          </a:p>
        </p:txBody>
      </p:sp>
      <p:sp>
        <p:nvSpPr>
          <p:cNvPr id="56" name="矩形 55"/>
          <p:cNvSpPr/>
          <p:nvPr/>
        </p:nvSpPr>
        <p:spPr>
          <a:xfrm>
            <a:off x="5620446" y="376257"/>
            <a:ext cx="33695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OS</a:t>
            </a:r>
          </a:p>
        </p:txBody>
      </p:sp>
      <p:sp>
        <p:nvSpPr>
          <p:cNvPr id="57" name="矩形 56"/>
          <p:cNvSpPr/>
          <p:nvPr/>
        </p:nvSpPr>
        <p:spPr>
          <a:xfrm>
            <a:off x="5390806" y="584139"/>
            <a:ext cx="76815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Dimension</a:t>
            </a:r>
          </a:p>
        </p:txBody>
      </p:sp>
      <p:sp>
        <p:nvSpPr>
          <p:cNvPr id="58" name="矩形 57"/>
          <p:cNvSpPr/>
          <p:nvPr/>
        </p:nvSpPr>
        <p:spPr>
          <a:xfrm>
            <a:off x="5590790" y="957067"/>
            <a:ext cx="39626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SIM</a:t>
            </a:r>
          </a:p>
        </p:txBody>
      </p:sp>
      <p:sp>
        <p:nvSpPr>
          <p:cNvPr id="59" name="矩形 58"/>
          <p:cNvSpPr/>
          <p:nvPr/>
        </p:nvSpPr>
        <p:spPr>
          <a:xfrm>
            <a:off x="5492205" y="1334921"/>
            <a:ext cx="59343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Chipset</a:t>
            </a:r>
          </a:p>
        </p:txBody>
      </p:sp>
      <p:sp>
        <p:nvSpPr>
          <p:cNvPr id="62" name="矩形 61"/>
          <p:cNvSpPr/>
          <p:nvPr/>
        </p:nvSpPr>
        <p:spPr>
          <a:xfrm>
            <a:off x="5481766" y="1664937"/>
            <a:ext cx="57740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Display</a:t>
            </a:r>
          </a:p>
        </p:txBody>
      </p:sp>
      <p:sp>
        <p:nvSpPr>
          <p:cNvPr id="64" name="矩形 63"/>
          <p:cNvSpPr/>
          <p:nvPr/>
        </p:nvSpPr>
        <p:spPr>
          <a:xfrm>
            <a:off x="5405643" y="1889125"/>
            <a:ext cx="766557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Resolution</a:t>
            </a:r>
          </a:p>
        </p:txBody>
      </p:sp>
      <p:sp>
        <p:nvSpPr>
          <p:cNvPr id="65" name="矩形 64"/>
          <p:cNvSpPr/>
          <p:nvPr/>
        </p:nvSpPr>
        <p:spPr>
          <a:xfrm>
            <a:off x="5448208" y="2250111"/>
            <a:ext cx="65274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Memory</a:t>
            </a:r>
          </a:p>
        </p:txBody>
      </p:sp>
      <p:sp>
        <p:nvSpPr>
          <p:cNvPr id="66" name="矩形 65"/>
          <p:cNvSpPr/>
          <p:nvPr/>
        </p:nvSpPr>
        <p:spPr>
          <a:xfrm>
            <a:off x="5471451" y="2674863"/>
            <a:ext cx="60625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Camera</a:t>
            </a:r>
          </a:p>
        </p:txBody>
      </p:sp>
      <p:sp>
        <p:nvSpPr>
          <p:cNvPr id="67" name="矩形 66"/>
          <p:cNvSpPr/>
          <p:nvPr/>
        </p:nvSpPr>
        <p:spPr>
          <a:xfrm>
            <a:off x="5560902" y="3258838"/>
            <a:ext cx="463588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Band</a:t>
            </a:r>
          </a:p>
        </p:txBody>
      </p:sp>
      <p:sp>
        <p:nvSpPr>
          <p:cNvPr id="68" name="矩形 67"/>
          <p:cNvSpPr/>
          <p:nvPr/>
        </p:nvSpPr>
        <p:spPr>
          <a:xfrm>
            <a:off x="5495411" y="3692609"/>
            <a:ext cx="587020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Battery</a:t>
            </a:r>
          </a:p>
        </p:txBody>
      </p:sp>
      <p:sp>
        <p:nvSpPr>
          <p:cNvPr id="72" name="矩形 71"/>
          <p:cNvSpPr/>
          <p:nvPr/>
        </p:nvSpPr>
        <p:spPr>
          <a:xfrm>
            <a:off x="5546910" y="3978776"/>
            <a:ext cx="50366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Other</a:t>
            </a:r>
          </a:p>
        </p:txBody>
      </p:sp>
      <p:sp>
        <p:nvSpPr>
          <p:cNvPr id="73" name="矩形 72"/>
          <p:cNvSpPr/>
          <p:nvPr/>
        </p:nvSpPr>
        <p:spPr>
          <a:xfrm>
            <a:off x="5506613" y="4378409"/>
            <a:ext cx="52770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Colors</a:t>
            </a:r>
          </a:p>
        </p:txBody>
      </p:sp>
      <p:sp>
        <p:nvSpPr>
          <p:cNvPr id="74" name="矩形 73"/>
          <p:cNvSpPr/>
          <p:nvPr/>
        </p:nvSpPr>
        <p:spPr>
          <a:xfrm>
            <a:off x="5561134" y="4600375"/>
            <a:ext cx="45557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Price</a:t>
            </a:r>
          </a:p>
        </p:txBody>
      </p:sp>
      <p:sp>
        <p:nvSpPr>
          <p:cNvPr id="75" name="矩形 74"/>
          <p:cNvSpPr/>
          <p:nvPr/>
        </p:nvSpPr>
        <p:spPr>
          <a:xfrm>
            <a:off x="2207662" y="152870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kern="25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GQ3080</a:t>
            </a:r>
          </a:p>
        </p:txBody>
      </p:sp>
      <p:sp>
        <p:nvSpPr>
          <p:cNvPr id="37" name="矩形 36"/>
          <p:cNvSpPr/>
          <p:nvPr/>
        </p:nvSpPr>
        <p:spPr>
          <a:xfrm>
            <a:off x="6396245" y="942088"/>
            <a:ext cx="2412102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/>
              <a:t>Nano SIM Card + Micro SIM Card + TF card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5" y="825768"/>
            <a:ext cx="4315968" cy="3713988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7173451" y="4623694"/>
            <a:ext cx="10070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1000" dirty="0" smtClean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USD </a:t>
            </a:r>
            <a:r>
              <a:rPr lang="en-US" altLang="zh-CN" sz="1000" dirty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MOQ 5K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/>
          <p:cNvGraphicFramePr>
            <a:graphicFrameLocks/>
          </p:cNvGraphicFramePr>
          <p:nvPr/>
        </p:nvGraphicFramePr>
        <p:xfrm>
          <a:off x="144914" y="90559"/>
          <a:ext cx="8846686" cy="49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CorelDRAW" r:id="rId3" imgW="8786520" imgH="5037120" progId="">
                  <p:embed/>
                </p:oleObj>
              </mc:Choice>
              <mc:Fallback>
                <p:oleObj name="CorelDRAW" r:id="rId3" imgW="8786520" imgH="5037120" progId="">
                  <p:embed/>
                  <p:pic>
                    <p:nvPicPr>
                      <p:cNvPr id="0" name="图片 3100" descr="image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14" y="90559"/>
                        <a:ext cx="8846686" cy="490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矩形 78"/>
          <p:cNvSpPr/>
          <p:nvPr/>
        </p:nvSpPr>
        <p:spPr>
          <a:xfrm>
            <a:off x="7143862" y="92473"/>
            <a:ext cx="10262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December-2018</a:t>
            </a:r>
          </a:p>
        </p:txBody>
      </p:sp>
      <p:sp>
        <p:nvSpPr>
          <p:cNvPr id="80" name="矩形 79"/>
          <p:cNvSpPr/>
          <p:nvPr/>
        </p:nvSpPr>
        <p:spPr>
          <a:xfrm>
            <a:off x="7244850" y="314276"/>
            <a:ext cx="824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 smtClean="0"/>
              <a:t>Android </a:t>
            </a:r>
            <a:r>
              <a:rPr lang="en-US" altLang="zh-CN" sz="1050" dirty="0" smtClean="0"/>
              <a:t>8.1</a:t>
            </a:r>
            <a:endParaRPr lang="zh-CN" altLang="en-US" sz="1050" dirty="0"/>
          </a:p>
        </p:txBody>
      </p:sp>
      <p:sp>
        <p:nvSpPr>
          <p:cNvPr id="82" name="矩形 81"/>
          <p:cNvSpPr/>
          <p:nvPr/>
        </p:nvSpPr>
        <p:spPr>
          <a:xfrm>
            <a:off x="7036461" y="576104"/>
            <a:ext cx="12554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167.6x80.3x8.65mm</a:t>
            </a:r>
          </a:p>
        </p:txBody>
      </p:sp>
      <p:sp>
        <p:nvSpPr>
          <p:cNvPr id="85" name="矩形 84"/>
          <p:cNvSpPr/>
          <p:nvPr/>
        </p:nvSpPr>
        <p:spPr>
          <a:xfrm>
            <a:off x="6552515" y="1068757"/>
            <a:ext cx="20890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Helio P60 MT6771 Octa-core 2.0GHz</a:t>
            </a:r>
          </a:p>
        </p:txBody>
      </p:sp>
      <p:sp>
        <p:nvSpPr>
          <p:cNvPr id="86" name="矩形 85"/>
          <p:cNvSpPr/>
          <p:nvPr/>
        </p:nvSpPr>
        <p:spPr>
          <a:xfrm>
            <a:off x="7450036" y="1338676"/>
            <a:ext cx="428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Back</a:t>
            </a:r>
          </a:p>
        </p:txBody>
      </p:sp>
      <p:sp>
        <p:nvSpPr>
          <p:cNvPr id="3" name="矩形 2"/>
          <p:cNvSpPr/>
          <p:nvPr/>
        </p:nvSpPr>
        <p:spPr>
          <a:xfrm>
            <a:off x="6549373" y="1588933"/>
            <a:ext cx="22926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6.7-inch</a:t>
            </a:r>
            <a:r>
              <a:rPr lang="en-US" altLang="zh-CN" sz="1000" dirty="0"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 </a:t>
            </a:r>
            <a:r>
              <a:rPr lang="en-US" altLang="zh-CN" sz="1000" dirty="0">
                <a:ea typeface="华文细黑" panose="02010600040101010101" pitchFamily="2" charset="-122"/>
                <a:sym typeface="宋体" panose="02010600030101010101" pitchFamily="2" charset="-122"/>
              </a:rPr>
              <a:t>FHD+</a:t>
            </a:r>
            <a:r>
              <a:rPr lang="en-US" altLang="zh-CN" sz="1000" dirty="0"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 </a:t>
            </a:r>
            <a:r>
              <a:rPr lang="en-US" altLang="zh-CN" sz="1000" dirty="0">
                <a:ea typeface="华文细黑" panose="02010600040101010101" pitchFamily="2" charset="-122"/>
                <a:sym typeface="宋体" panose="02010600030101010101" pitchFamily="2" charset="-122"/>
              </a:rPr>
              <a:t>19:9</a:t>
            </a:r>
            <a:r>
              <a:rPr lang="en-US" altLang="zh-CN" sz="1000" dirty="0"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 </a:t>
            </a:r>
            <a:r>
              <a:rPr lang="en-US" altLang="zh-CN" sz="1000" dirty="0">
                <a:ea typeface="华文细黑" panose="02010600040101010101" pitchFamily="2" charset="-122"/>
                <a:sym typeface="宋体" panose="02010600030101010101" pitchFamily="2" charset="-122"/>
              </a:rPr>
              <a:t>SHARP Notch</a:t>
            </a:r>
            <a:r>
              <a:rPr lang="en-US" altLang="zh-CN" sz="1000" dirty="0"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 </a:t>
            </a:r>
            <a:r>
              <a:rPr lang="en-US" altLang="zh-CN" sz="100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Screen</a:t>
            </a:r>
            <a:endParaRPr lang="en-US" altLang="zh-CN" sz="1000" dirty="0">
              <a:ea typeface="华文细黑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21692" y="1814823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1080x2280</a:t>
            </a:r>
          </a:p>
        </p:txBody>
      </p:sp>
      <p:sp>
        <p:nvSpPr>
          <p:cNvPr id="6" name="矩形 5"/>
          <p:cNvSpPr/>
          <p:nvPr/>
        </p:nvSpPr>
        <p:spPr>
          <a:xfrm>
            <a:off x="6514582" y="2032099"/>
            <a:ext cx="2362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/>
              <a:t>8GB RAM+128GB ROM</a:t>
            </a:r>
          </a:p>
          <a:p>
            <a:pPr algn="ctr"/>
            <a:r>
              <a:rPr lang="zh-CN" altLang="en-US" sz="1000" dirty="0"/>
              <a:t>6GB RAM+128GB ROM</a:t>
            </a:r>
          </a:p>
          <a:p>
            <a:pPr algn="ctr"/>
            <a:r>
              <a:rPr lang="zh-CN" altLang="en-US" sz="1000" dirty="0"/>
              <a:t>4GB RAM+64GB ROM</a:t>
            </a:r>
          </a:p>
        </p:txBody>
      </p:sp>
      <p:sp>
        <p:nvSpPr>
          <p:cNvPr id="7" name="矩形 6"/>
          <p:cNvSpPr/>
          <p:nvPr/>
        </p:nvSpPr>
        <p:spPr>
          <a:xfrm>
            <a:off x="7146418" y="2506109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/>
              <a:t>8</a:t>
            </a:r>
            <a:r>
              <a:rPr lang="zh-CN" altLang="en-US" sz="1000" dirty="0" smtClean="0"/>
              <a:t>MP </a:t>
            </a:r>
            <a:r>
              <a:rPr lang="zh-CN" altLang="en-US" sz="1000" dirty="0"/>
              <a:t>Front Camera</a:t>
            </a:r>
          </a:p>
        </p:txBody>
      </p:sp>
      <p:sp>
        <p:nvSpPr>
          <p:cNvPr id="8" name="矩形 7"/>
          <p:cNvSpPr/>
          <p:nvPr/>
        </p:nvSpPr>
        <p:spPr>
          <a:xfrm>
            <a:off x="6784464" y="2748388"/>
            <a:ext cx="1758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Dual Rear Camera 16MP+8MP</a:t>
            </a:r>
          </a:p>
        </p:txBody>
      </p:sp>
      <p:sp>
        <p:nvSpPr>
          <p:cNvPr id="9" name="矩形 8"/>
          <p:cNvSpPr/>
          <p:nvPr/>
        </p:nvSpPr>
        <p:spPr>
          <a:xfrm>
            <a:off x="6270602" y="3099099"/>
            <a:ext cx="2735003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50" dirty="0">
                <a:ea typeface="华文细黑" panose="02010600040101010101" pitchFamily="2" charset="-122"/>
                <a:sym typeface="宋体" panose="02010600030101010101" pitchFamily="2" charset="-122"/>
              </a:rPr>
              <a:t>GSM</a:t>
            </a:r>
            <a:r>
              <a:rPr lang="en-US" altLang="zh-CN" sz="95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: (</a:t>
            </a:r>
            <a:r>
              <a:rPr lang="en-US" altLang="zh-CN" sz="950" dirty="0">
                <a:ea typeface="华文细黑" panose="02010600040101010101" pitchFamily="2" charset="-122"/>
                <a:sym typeface="宋体" panose="02010600030101010101" pitchFamily="2" charset="-122"/>
              </a:rPr>
              <a:t>B2/3/5/8</a:t>
            </a:r>
            <a:r>
              <a:rPr lang="en-US" altLang="zh-CN" sz="95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);  WCDMA: (</a:t>
            </a:r>
            <a:r>
              <a:rPr lang="en-US" altLang="zh-CN" sz="950" dirty="0">
                <a:ea typeface="华文细黑" panose="02010600040101010101" pitchFamily="2" charset="-122"/>
                <a:sym typeface="宋体" panose="02010600030101010101" pitchFamily="2" charset="-122"/>
              </a:rPr>
              <a:t>B1/2/4/5/8);</a:t>
            </a:r>
          </a:p>
          <a:p>
            <a:pPr algn="ctr"/>
            <a:r>
              <a:rPr lang="en-US" altLang="zh-CN" sz="950" dirty="0">
                <a:ea typeface="华文细黑" panose="02010600040101010101" pitchFamily="2" charset="-122"/>
                <a:sym typeface="宋体" panose="02010600030101010101" pitchFamily="2" charset="-122"/>
              </a:rPr>
              <a:t>CDMA</a:t>
            </a:r>
            <a:r>
              <a:rPr lang="en-US" altLang="zh-CN" sz="95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: (</a:t>
            </a:r>
            <a:r>
              <a:rPr lang="en-US" altLang="zh-CN" sz="950" dirty="0">
                <a:ea typeface="华文细黑" panose="02010600040101010101" pitchFamily="2" charset="-122"/>
                <a:sym typeface="宋体" panose="02010600030101010101" pitchFamily="2" charset="-122"/>
              </a:rPr>
              <a:t>BC0/BC1</a:t>
            </a:r>
            <a:r>
              <a:rPr lang="en-US" altLang="zh-CN" sz="95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);  TDSCDMA: (</a:t>
            </a:r>
            <a:r>
              <a:rPr lang="en-US" altLang="zh-CN" sz="950" dirty="0">
                <a:ea typeface="华文细黑" panose="02010600040101010101" pitchFamily="2" charset="-122"/>
                <a:sym typeface="宋体" panose="02010600030101010101" pitchFamily="2" charset="-122"/>
              </a:rPr>
              <a:t>B34/B39</a:t>
            </a:r>
            <a:r>
              <a:rPr lang="en-US" altLang="zh-CN" sz="95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);</a:t>
            </a:r>
          </a:p>
          <a:p>
            <a:pPr algn="ctr"/>
            <a:r>
              <a:rPr lang="en-US" altLang="zh-CN" sz="95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LTE-DD: (</a:t>
            </a:r>
            <a:r>
              <a:rPr lang="en-US" altLang="zh-CN" sz="950" dirty="0">
                <a:ea typeface="华文细黑" panose="02010600040101010101" pitchFamily="2" charset="-122"/>
                <a:sym typeface="宋体" panose="02010600030101010101" pitchFamily="2" charset="-122"/>
              </a:rPr>
              <a:t>B1/2/3/4/5/7/8/12/17/19/20/28A</a:t>
            </a:r>
            <a:r>
              <a:rPr lang="en-US" altLang="zh-CN" sz="95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);</a:t>
            </a:r>
          </a:p>
          <a:p>
            <a:pPr algn="ctr"/>
            <a:r>
              <a:rPr lang="en-US" altLang="zh-CN" sz="950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LTE-TDD: (</a:t>
            </a:r>
            <a:r>
              <a:rPr lang="en-US" altLang="zh-CN" sz="950" dirty="0">
                <a:ea typeface="华文细黑" panose="02010600040101010101" pitchFamily="2" charset="-122"/>
                <a:sym typeface="宋体" panose="02010600030101010101" pitchFamily="2" charset="-122"/>
              </a:rPr>
              <a:t>B34/38/39/40/41)</a:t>
            </a:r>
          </a:p>
          <a:p>
            <a:pPr algn="ctr"/>
            <a:endParaRPr lang="zh-CN" altLang="en-US" sz="950" b="1" dirty="0"/>
          </a:p>
        </p:txBody>
      </p:sp>
      <p:sp>
        <p:nvSpPr>
          <p:cNvPr id="10" name="矩形 9"/>
          <p:cNvSpPr/>
          <p:nvPr/>
        </p:nvSpPr>
        <p:spPr>
          <a:xfrm>
            <a:off x="6660781" y="3835748"/>
            <a:ext cx="2069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3900mAh </a:t>
            </a:r>
            <a:r>
              <a:rPr lang="zh-CN" altLang="en-US" sz="1000" dirty="0" smtClean="0"/>
              <a:t>Battery</a:t>
            </a:r>
            <a:r>
              <a:rPr lang="en-US" altLang="zh-CN" sz="1000" dirty="0" smtClean="0"/>
              <a:t>/</a:t>
            </a:r>
            <a:r>
              <a:rPr lang="en-US" altLang="zh-CN" sz="1000" dirty="0">
                <a:ea typeface="华文细黑" panose="02010600040101010101" pitchFamily="2" charset="-122"/>
                <a:sym typeface="宋体" panose="02010600030101010101" pitchFamily="2" charset="-122"/>
              </a:rPr>
              <a:t>9V2A Fast Charge</a:t>
            </a:r>
          </a:p>
          <a:p>
            <a:endParaRPr lang="zh-CN" altLang="en-US" sz="1000" dirty="0"/>
          </a:p>
        </p:txBody>
      </p:sp>
      <p:sp>
        <p:nvSpPr>
          <p:cNvPr id="11" name="矩形 10"/>
          <p:cNvSpPr/>
          <p:nvPr/>
        </p:nvSpPr>
        <p:spPr>
          <a:xfrm>
            <a:off x="6434220" y="4035803"/>
            <a:ext cx="24077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>
                <a:ea typeface="华文细黑" panose="02010600040101010101" pitchFamily="2" charset="-122"/>
                <a:sym typeface="宋体" panose="02010600030101010101" pitchFamily="2" charset="-122"/>
              </a:rPr>
              <a:t>Fingerprint</a:t>
            </a:r>
            <a:r>
              <a:rPr lang="en-US" altLang="zh-CN" sz="900" b="1" dirty="0"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 </a:t>
            </a:r>
            <a:r>
              <a:rPr lang="en-US" altLang="zh-CN" sz="900" b="1" dirty="0">
                <a:ea typeface="华文细黑" panose="02010600040101010101" pitchFamily="2" charset="-122"/>
                <a:sym typeface="宋体" panose="02010600030101010101" pitchFamily="2" charset="-122"/>
              </a:rPr>
              <a:t>ID/Face</a:t>
            </a:r>
            <a:r>
              <a:rPr lang="en-US" altLang="zh-CN" sz="900" b="1" dirty="0"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 </a:t>
            </a:r>
            <a:r>
              <a:rPr lang="en-US" altLang="zh-CN" sz="900" b="1" dirty="0">
                <a:ea typeface="华文细黑" panose="02010600040101010101" pitchFamily="2" charset="-122"/>
                <a:sym typeface="宋体" panose="02010600030101010101" pitchFamily="2" charset="-122"/>
              </a:rPr>
              <a:t>Unlock</a:t>
            </a:r>
          </a:p>
          <a:p>
            <a:pPr algn="ctr"/>
            <a:r>
              <a:rPr lang="en-US" altLang="zh-CN" sz="900" b="1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Support</a:t>
            </a:r>
            <a:r>
              <a:rPr lang="en-US" altLang="zh-CN" sz="900" b="1" dirty="0" smtClean="0"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 </a:t>
            </a:r>
            <a:r>
              <a:rPr lang="en-US" altLang="zh-CN" sz="900" b="1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Qi</a:t>
            </a:r>
            <a:r>
              <a:rPr lang="en-US" altLang="zh-CN" sz="900" b="1" dirty="0" smtClean="0"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 </a:t>
            </a:r>
            <a:r>
              <a:rPr lang="en-US" altLang="zh-CN" sz="900" b="1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10W Wireless</a:t>
            </a:r>
            <a:r>
              <a:rPr lang="en-US" altLang="zh-CN" sz="900" b="1" dirty="0" smtClean="0"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 </a:t>
            </a:r>
            <a:r>
              <a:rPr lang="en-US" altLang="zh-CN" sz="900" b="1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Charge</a:t>
            </a:r>
          </a:p>
          <a:p>
            <a:pPr algn="ctr"/>
            <a:r>
              <a:rPr lang="en-US" altLang="zh-CN" sz="900" b="1" dirty="0" err="1">
                <a:ea typeface="华文细黑" panose="02010600040101010101" pitchFamily="2" charset="-122"/>
                <a:sym typeface="宋体" panose="02010600030101010101" pitchFamily="2" charset="-122"/>
              </a:rPr>
              <a:t>NFC+Android</a:t>
            </a:r>
            <a:r>
              <a:rPr lang="en-US" altLang="zh-CN" sz="900" b="1" dirty="0">
                <a:ea typeface="华文细黑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900" b="1" dirty="0" smtClean="0">
                <a:ea typeface="华文细黑" panose="02010600040101010101" pitchFamily="2" charset="-122"/>
                <a:sym typeface="宋体" panose="02010600030101010101" pitchFamily="2" charset="-122"/>
              </a:rPr>
              <a:t>Pay</a:t>
            </a:r>
            <a:endParaRPr lang="zh-CN" altLang="en-US" sz="900" b="1" dirty="0"/>
          </a:p>
        </p:txBody>
      </p:sp>
      <p:sp>
        <p:nvSpPr>
          <p:cNvPr id="12" name="矩形 11"/>
          <p:cNvSpPr/>
          <p:nvPr/>
        </p:nvSpPr>
        <p:spPr>
          <a:xfrm>
            <a:off x="7102425" y="4524884"/>
            <a:ext cx="14923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/>
              <a:t>Dark</a:t>
            </a:r>
            <a:r>
              <a:rPr lang="en-US" altLang="zh-CN" sz="1000" dirty="0"/>
              <a:t> </a:t>
            </a:r>
            <a:r>
              <a:rPr lang="en-US" altLang="zh-CN" sz="1000" dirty="0" smtClean="0"/>
              <a:t>Green / Wine</a:t>
            </a:r>
            <a:r>
              <a:rPr lang="en-US" altLang="zh-CN" sz="1000" dirty="0"/>
              <a:t> </a:t>
            </a:r>
            <a:r>
              <a:rPr lang="en-US" altLang="zh-CN" sz="1000" dirty="0" smtClean="0"/>
              <a:t>Red </a:t>
            </a:r>
            <a:endParaRPr lang="en-US" altLang="zh-CN" sz="1000" dirty="0"/>
          </a:p>
        </p:txBody>
      </p:sp>
      <p:sp>
        <p:nvSpPr>
          <p:cNvPr id="22" name="矩形 21"/>
          <p:cNvSpPr/>
          <p:nvPr/>
        </p:nvSpPr>
        <p:spPr>
          <a:xfrm>
            <a:off x="5640844" y="60325"/>
            <a:ext cx="36901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 smtClean="0"/>
              <a:t>MP</a:t>
            </a:r>
            <a:endParaRPr lang="zh-CN" altLang="en-US" sz="1050" dirty="0"/>
          </a:p>
        </p:txBody>
      </p:sp>
      <p:sp>
        <p:nvSpPr>
          <p:cNvPr id="23" name="矩形 22"/>
          <p:cNvSpPr/>
          <p:nvPr/>
        </p:nvSpPr>
        <p:spPr>
          <a:xfrm>
            <a:off x="5651736" y="330236"/>
            <a:ext cx="33695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OS</a:t>
            </a:r>
          </a:p>
        </p:txBody>
      </p:sp>
      <p:sp>
        <p:nvSpPr>
          <p:cNvPr id="24" name="矩形 23"/>
          <p:cNvSpPr/>
          <p:nvPr/>
        </p:nvSpPr>
        <p:spPr>
          <a:xfrm>
            <a:off x="5606410" y="776142"/>
            <a:ext cx="39626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SIM</a:t>
            </a:r>
          </a:p>
        </p:txBody>
      </p:sp>
      <p:sp>
        <p:nvSpPr>
          <p:cNvPr id="25" name="矩形 24"/>
          <p:cNvSpPr/>
          <p:nvPr/>
        </p:nvSpPr>
        <p:spPr>
          <a:xfrm>
            <a:off x="5507825" y="1042920"/>
            <a:ext cx="59343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Chipset</a:t>
            </a:r>
          </a:p>
        </p:txBody>
      </p:sp>
      <p:sp>
        <p:nvSpPr>
          <p:cNvPr id="26" name="矩形 25"/>
          <p:cNvSpPr/>
          <p:nvPr/>
        </p:nvSpPr>
        <p:spPr>
          <a:xfrm>
            <a:off x="5535821" y="1557380"/>
            <a:ext cx="57740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Display</a:t>
            </a:r>
          </a:p>
        </p:txBody>
      </p:sp>
      <p:sp>
        <p:nvSpPr>
          <p:cNvPr id="27" name="矩形 26"/>
          <p:cNvSpPr/>
          <p:nvPr/>
        </p:nvSpPr>
        <p:spPr>
          <a:xfrm>
            <a:off x="5479784" y="2112034"/>
            <a:ext cx="65274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Memory</a:t>
            </a:r>
          </a:p>
        </p:txBody>
      </p:sp>
      <p:sp>
        <p:nvSpPr>
          <p:cNvPr id="28" name="矩形 27"/>
          <p:cNvSpPr/>
          <p:nvPr/>
        </p:nvSpPr>
        <p:spPr>
          <a:xfrm>
            <a:off x="5487729" y="2595262"/>
            <a:ext cx="60625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Camera</a:t>
            </a:r>
          </a:p>
        </p:txBody>
      </p:sp>
      <p:sp>
        <p:nvSpPr>
          <p:cNvPr id="29" name="矩形 28"/>
          <p:cNvSpPr/>
          <p:nvPr/>
        </p:nvSpPr>
        <p:spPr>
          <a:xfrm>
            <a:off x="5572748" y="3313221"/>
            <a:ext cx="463588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Band</a:t>
            </a:r>
          </a:p>
        </p:txBody>
      </p:sp>
      <p:sp>
        <p:nvSpPr>
          <p:cNvPr id="30" name="矩形 29"/>
          <p:cNvSpPr/>
          <p:nvPr/>
        </p:nvSpPr>
        <p:spPr>
          <a:xfrm>
            <a:off x="5535821" y="3815703"/>
            <a:ext cx="587020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Battery</a:t>
            </a:r>
          </a:p>
        </p:txBody>
      </p:sp>
      <p:sp>
        <p:nvSpPr>
          <p:cNvPr id="31" name="矩形 30"/>
          <p:cNvSpPr/>
          <p:nvPr/>
        </p:nvSpPr>
        <p:spPr>
          <a:xfrm>
            <a:off x="5572748" y="4195489"/>
            <a:ext cx="50366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Other</a:t>
            </a:r>
          </a:p>
        </p:txBody>
      </p:sp>
      <p:sp>
        <p:nvSpPr>
          <p:cNvPr id="32" name="矩形 31"/>
          <p:cNvSpPr/>
          <p:nvPr/>
        </p:nvSpPr>
        <p:spPr>
          <a:xfrm>
            <a:off x="5556847" y="4529776"/>
            <a:ext cx="52770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Colors</a:t>
            </a:r>
          </a:p>
        </p:txBody>
      </p:sp>
      <p:sp>
        <p:nvSpPr>
          <p:cNvPr id="33" name="矩形 32"/>
          <p:cNvSpPr/>
          <p:nvPr/>
        </p:nvSpPr>
        <p:spPr>
          <a:xfrm>
            <a:off x="5612821" y="4733820"/>
            <a:ext cx="45557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Price</a:t>
            </a:r>
          </a:p>
        </p:txBody>
      </p:sp>
      <p:sp>
        <p:nvSpPr>
          <p:cNvPr id="34" name="矩形 33"/>
          <p:cNvSpPr/>
          <p:nvPr/>
        </p:nvSpPr>
        <p:spPr>
          <a:xfrm>
            <a:off x="5429925" y="538265"/>
            <a:ext cx="76815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Dimension</a:t>
            </a:r>
            <a:endParaRPr lang="zh-CN" altLang="en-US" sz="1050" dirty="0"/>
          </a:p>
        </p:txBody>
      </p:sp>
      <p:sp>
        <p:nvSpPr>
          <p:cNvPr id="35" name="矩形 34"/>
          <p:cNvSpPr/>
          <p:nvPr/>
        </p:nvSpPr>
        <p:spPr>
          <a:xfrm>
            <a:off x="5426201" y="1340239"/>
            <a:ext cx="78899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Fingerprint</a:t>
            </a:r>
            <a:endParaRPr lang="zh-CN" altLang="en-US" sz="1050" dirty="0"/>
          </a:p>
        </p:txBody>
      </p:sp>
      <p:sp>
        <p:nvSpPr>
          <p:cNvPr id="36" name="矩形 35"/>
          <p:cNvSpPr/>
          <p:nvPr/>
        </p:nvSpPr>
        <p:spPr>
          <a:xfrm>
            <a:off x="5437421" y="1781032"/>
            <a:ext cx="766557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Resolution</a:t>
            </a:r>
            <a:endParaRPr lang="zh-CN" altLang="en-US" sz="1050" dirty="0"/>
          </a:p>
        </p:txBody>
      </p:sp>
      <p:sp>
        <p:nvSpPr>
          <p:cNvPr id="37" name="矩形 36"/>
          <p:cNvSpPr/>
          <p:nvPr/>
        </p:nvSpPr>
        <p:spPr>
          <a:xfrm>
            <a:off x="2209800" y="106456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kern="25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</a:t>
            </a:r>
            <a:r>
              <a:rPr lang="zh-CN" altLang="en-US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altLang="zh-CN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zh-CN" altLang="en-US" sz="2000" kern="25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577305" y="804704"/>
            <a:ext cx="2326005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Nano </a:t>
            </a:r>
            <a:r>
              <a:rPr lang="en-US" altLang="zh-CN" sz="1000" dirty="0"/>
              <a:t>sim+Nano sim/TF card(3in2 combo)</a:t>
            </a:r>
            <a:endParaRPr lang="zh-CN" altLang="en-US" sz="10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61164"/>
            <a:ext cx="4660703" cy="3800309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6944851" y="477609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187USD(4+64GB</a:t>
            </a:r>
            <a:r>
              <a:rPr lang="en-US" altLang="zh-CN" sz="1000" dirty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)   MOQ 3K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/>
          </p:cNvGraphicFramePr>
          <p:nvPr/>
        </p:nvGraphicFramePr>
        <p:xfrm>
          <a:off x="175032" y="78135"/>
          <a:ext cx="8816567" cy="500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CorelDRAW" r:id="rId3" imgW="8786520" imgH="5072760" progId="">
                  <p:embed/>
                </p:oleObj>
              </mc:Choice>
              <mc:Fallback>
                <p:oleObj name="CorelDRAW" r:id="rId3" imgW="8786520" imgH="5072760" progId="">
                  <p:embed/>
                  <p:pic>
                    <p:nvPicPr>
                      <p:cNvPr id="0" name="图片 4122" descr="image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32" y="78135"/>
                        <a:ext cx="8816567" cy="5001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矩形 88"/>
          <p:cNvSpPr/>
          <p:nvPr/>
        </p:nvSpPr>
        <p:spPr>
          <a:xfrm>
            <a:off x="7105621" y="78135"/>
            <a:ext cx="912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October-2018</a:t>
            </a:r>
            <a:endParaRPr lang="zh-CN" altLang="en-US" sz="1000" dirty="0"/>
          </a:p>
        </p:txBody>
      </p:sp>
      <p:sp>
        <p:nvSpPr>
          <p:cNvPr id="90" name="矩形 89"/>
          <p:cNvSpPr/>
          <p:nvPr/>
        </p:nvSpPr>
        <p:spPr>
          <a:xfrm>
            <a:off x="7164933" y="318198"/>
            <a:ext cx="876300" cy="245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Android </a:t>
            </a:r>
            <a:r>
              <a:rPr lang="en-US" altLang="zh-CN" sz="1000" dirty="0"/>
              <a:t>9 Pie</a:t>
            </a:r>
          </a:p>
        </p:txBody>
      </p:sp>
      <p:sp>
        <p:nvSpPr>
          <p:cNvPr id="91" name="矩形 90"/>
          <p:cNvSpPr/>
          <p:nvPr/>
        </p:nvSpPr>
        <p:spPr>
          <a:xfrm>
            <a:off x="6883834" y="569031"/>
            <a:ext cx="12554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149.2x72.2x9.65mm</a:t>
            </a:r>
          </a:p>
        </p:txBody>
      </p:sp>
      <p:sp>
        <p:nvSpPr>
          <p:cNvPr id="93" name="矩形 92"/>
          <p:cNvSpPr/>
          <p:nvPr/>
        </p:nvSpPr>
        <p:spPr>
          <a:xfrm>
            <a:off x="6705600" y="1205844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MT6739 Quad-core 1.3GHz</a:t>
            </a:r>
          </a:p>
        </p:txBody>
      </p:sp>
      <p:sp>
        <p:nvSpPr>
          <p:cNvPr id="94" name="矩形 93"/>
          <p:cNvSpPr/>
          <p:nvPr/>
        </p:nvSpPr>
        <p:spPr>
          <a:xfrm>
            <a:off x="7385385" y="1456847"/>
            <a:ext cx="428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Back</a:t>
            </a:r>
            <a:endParaRPr lang="zh-CN" altLang="en-US" sz="1000" dirty="0"/>
          </a:p>
        </p:txBody>
      </p:sp>
      <p:sp>
        <p:nvSpPr>
          <p:cNvPr id="95" name="矩形 94"/>
          <p:cNvSpPr/>
          <p:nvPr/>
        </p:nvSpPr>
        <p:spPr>
          <a:xfrm>
            <a:off x="6587200" y="1683560"/>
            <a:ext cx="2069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5.67-inch Notch HD+ 18:9 All Screen</a:t>
            </a:r>
            <a:endParaRPr lang="zh-CN" altLang="en-US" sz="1000" dirty="0"/>
          </a:p>
        </p:txBody>
      </p:sp>
      <p:sp>
        <p:nvSpPr>
          <p:cNvPr id="96" name="矩形 95"/>
          <p:cNvSpPr/>
          <p:nvPr/>
        </p:nvSpPr>
        <p:spPr>
          <a:xfrm>
            <a:off x="7317217" y="1934783"/>
            <a:ext cx="7008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720x1498</a:t>
            </a:r>
          </a:p>
        </p:txBody>
      </p:sp>
      <p:sp>
        <p:nvSpPr>
          <p:cNvPr id="97" name="矩形 96"/>
          <p:cNvSpPr/>
          <p:nvPr/>
        </p:nvSpPr>
        <p:spPr>
          <a:xfrm>
            <a:off x="6928647" y="2258806"/>
            <a:ext cx="13773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2GB RAM + 16GB ROM</a:t>
            </a:r>
            <a:endParaRPr lang="zh-CN" altLang="en-US" sz="1000" dirty="0"/>
          </a:p>
        </p:txBody>
      </p:sp>
      <p:sp>
        <p:nvSpPr>
          <p:cNvPr id="98" name="矩形 97"/>
          <p:cNvSpPr/>
          <p:nvPr/>
        </p:nvSpPr>
        <p:spPr>
          <a:xfrm>
            <a:off x="7050245" y="2545491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Front Camera 5MP</a:t>
            </a:r>
          </a:p>
        </p:txBody>
      </p:sp>
      <p:sp>
        <p:nvSpPr>
          <p:cNvPr id="99" name="矩形 98"/>
          <p:cNvSpPr/>
          <p:nvPr/>
        </p:nvSpPr>
        <p:spPr>
          <a:xfrm>
            <a:off x="6705600" y="2796714"/>
            <a:ext cx="18565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Dual Rear Camera 13MP+0.3MP</a:t>
            </a:r>
          </a:p>
        </p:txBody>
      </p:sp>
      <p:sp>
        <p:nvSpPr>
          <p:cNvPr id="100" name="矩形 99"/>
          <p:cNvSpPr/>
          <p:nvPr/>
        </p:nvSpPr>
        <p:spPr>
          <a:xfrm>
            <a:off x="6942923" y="3180137"/>
            <a:ext cx="13819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GSM: B2/3/5/8</a:t>
            </a:r>
          </a:p>
          <a:p>
            <a:r>
              <a:rPr lang="zh-CN" altLang="en-US" sz="1000" dirty="0"/>
              <a:t>WCDMA: B1/8</a:t>
            </a:r>
          </a:p>
          <a:p>
            <a:r>
              <a:rPr lang="zh-CN" altLang="en-US" sz="1000" dirty="0"/>
              <a:t>LTE-FDD: B1/3/7/8/20</a:t>
            </a:r>
          </a:p>
        </p:txBody>
      </p:sp>
      <p:sp>
        <p:nvSpPr>
          <p:cNvPr id="101" name="矩形 100"/>
          <p:cNvSpPr/>
          <p:nvPr/>
        </p:nvSpPr>
        <p:spPr>
          <a:xfrm>
            <a:off x="6808263" y="3919531"/>
            <a:ext cx="1507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3200mAh Battery Built-in</a:t>
            </a:r>
          </a:p>
        </p:txBody>
      </p:sp>
      <p:sp>
        <p:nvSpPr>
          <p:cNvPr id="102" name="矩形 101"/>
          <p:cNvSpPr/>
          <p:nvPr/>
        </p:nvSpPr>
        <p:spPr>
          <a:xfrm>
            <a:off x="6908237" y="4217615"/>
            <a:ext cx="1416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Face Unlock/Touch ID/</a:t>
            </a:r>
          </a:p>
          <a:p>
            <a:r>
              <a:rPr lang="zh-CN" altLang="en-US" sz="1000" dirty="0"/>
              <a:t>G+P+L Sensors, GPS</a:t>
            </a:r>
          </a:p>
        </p:txBody>
      </p:sp>
      <p:sp>
        <p:nvSpPr>
          <p:cNvPr id="103" name="矩形 102"/>
          <p:cNvSpPr/>
          <p:nvPr/>
        </p:nvSpPr>
        <p:spPr>
          <a:xfrm>
            <a:off x="7224283" y="4602701"/>
            <a:ext cx="7505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Black/Gold</a:t>
            </a:r>
          </a:p>
        </p:txBody>
      </p:sp>
      <p:sp>
        <p:nvSpPr>
          <p:cNvPr id="21" name="矩形 20"/>
          <p:cNvSpPr/>
          <p:nvPr/>
        </p:nvSpPr>
        <p:spPr>
          <a:xfrm>
            <a:off x="5640844" y="60325"/>
            <a:ext cx="36901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 smtClean="0"/>
              <a:t>MP</a:t>
            </a:r>
            <a:endParaRPr lang="zh-CN" altLang="en-US" sz="1050" dirty="0"/>
          </a:p>
        </p:txBody>
      </p:sp>
      <p:sp>
        <p:nvSpPr>
          <p:cNvPr id="22" name="矩形 21"/>
          <p:cNvSpPr/>
          <p:nvPr/>
        </p:nvSpPr>
        <p:spPr>
          <a:xfrm>
            <a:off x="5651736" y="330236"/>
            <a:ext cx="33695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OS</a:t>
            </a:r>
          </a:p>
        </p:txBody>
      </p:sp>
      <p:sp>
        <p:nvSpPr>
          <p:cNvPr id="23" name="矩形 22"/>
          <p:cNvSpPr/>
          <p:nvPr/>
        </p:nvSpPr>
        <p:spPr>
          <a:xfrm>
            <a:off x="5626663" y="931869"/>
            <a:ext cx="39626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SIM</a:t>
            </a:r>
          </a:p>
        </p:txBody>
      </p:sp>
      <p:sp>
        <p:nvSpPr>
          <p:cNvPr id="24" name="矩形 23"/>
          <p:cNvSpPr/>
          <p:nvPr/>
        </p:nvSpPr>
        <p:spPr>
          <a:xfrm>
            <a:off x="5517364" y="1202931"/>
            <a:ext cx="59343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Chipset</a:t>
            </a:r>
          </a:p>
        </p:txBody>
      </p:sp>
      <p:sp>
        <p:nvSpPr>
          <p:cNvPr id="25" name="矩形 24"/>
          <p:cNvSpPr/>
          <p:nvPr/>
        </p:nvSpPr>
        <p:spPr>
          <a:xfrm>
            <a:off x="5537279" y="1680867"/>
            <a:ext cx="577402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Display</a:t>
            </a:r>
          </a:p>
        </p:txBody>
      </p:sp>
      <p:sp>
        <p:nvSpPr>
          <p:cNvPr id="26" name="矩形 25"/>
          <p:cNvSpPr/>
          <p:nvPr/>
        </p:nvSpPr>
        <p:spPr>
          <a:xfrm>
            <a:off x="5472038" y="2251111"/>
            <a:ext cx="65274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Memory</a:t>
            </a:r>
          </a:p>
        </p:txBody>
      </p:sp>
      <p:sp>
        <p:nvSpPr>
          <p:cNvPr id="27" name="矩形 26"/>
          <p:cNvSpPr/>
          <p:nvPr/>
        </p:nvSpPr>
        <p:spPr>
          <a:xfrm>
            <a:off x="5480232" y="2672602"/>
            <a:ext cx="60625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Camera</a:t>
            </a:r>
          </a:p>
        </p:txBody>
      </p:sp>
      <p:sp>
        <p:nvSpPr>
          <p:cNvPr id="28" name="矩形 27"/>
          <p:cNvSpPr/>
          <p:nvPr/>
        </p:nvSpPr>
        <p:spPr>
          <a:xfrm>
            <a:off x="5580909" y="3385900"/>
            <a:ext cx="463588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Band</a:t>
            </a:r>
          </a:p>
        </p:txBody>
      </p:sp>
      <p:sp>
        <p:nvSpPr>
          <p:cNvPr id="29" name="矩形 28"/>
          <p:cNvSpPr/>
          <p:nvPr/>
        </p:nvSpPr>
        <p:spPr>
          <a:xfrm>
            <a:off x="5543092" y="3940554"/>
            <a:ext cx="587020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Battery</a:t>
            </a:r>
          </a:p>
        </p:txBody>
      </p:sp>
      <p:sp>
        <p:nvSpPr>
          <p:cNvPr id="30" name="矩形 29"/>
          <p:cNvSpPr/>
          <p:nvPr/>
        </p:nvSpPr>
        <p:spPr>
          <a:xfrm>
            <a:off x="5585410" y="4291015"/>
            <a:ext cx="50366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Other</a:t>
            </a:r>
          </a:p>
        </p:txBody>
      </p:sp>
      <p:sp>
        <p:nvSpPr>
          <p:cNvPr id="31" name="矩形 30"/>
          <p:cNvSpPr/>
          <p:nvPr/>
        </p:nvSpPr>
        <p:spPr>
          <a:xfrm>
            <a:off x="5572748" y="4602701"/>
            <a:ext cx="52770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Colors</a:t>
            </a:r>
          </a:p>
        </p:txBody>
      </p:sp>
      <p:sp>
        <p:nvSpPr>
          <p:cNvPr id="32" name="矩形 31"/>
          <p:cNvSpPr/>
          <p:nvPr/>
        </p:nvSpPr>
        <p:spPr>
          <a:xfrm>
            <a:off x="5620838" y="4818185"/>
            <a:ext cx="45557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50" dirty="0"/>
              <a:t>Price</a:t>
            </a:r>
          </a:p>
        </p:txBody>
      </p:sp>
      <p:sp>
        <p:nvSpPr>
          <p:cNvPr id="33" name="矩形 32"/>
          <p:cNvSpPr/>
          <p:nvPr/>
        </p:nvSpPr>
        <p:spPr>
          <a:xfrm>
            <a:off x="5451576" y="598770"/>
            <a:ext cx="76815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Dimension</a:t>
            </a:r>
            <a:endParaRPr lang="zh-CN" altLang="en-US" sz="1050" dirty="0"/>
          </a:p>
        </p:txBody>
      </p:sp>
      <p:sp>
        <p:nvSpPr>
          <p:cNvPr id="34" name="矩形 33"/>
          <p:cNvSpPr/>
          <p:nvPr/>
        </p:nvSpPr>
        <p:spPr>
          <a:xfrm>
            <a:off x="5441157" y="1450395"/>
            <a:ext cx="788999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Fingerprint</a:t>
            </a:r>
            <a:endParaRPr lang="zh-CN" altLang="en-US" sz="1050" dirty="0"/>
          </a:p>
        </p:txBody>
      </p:sp>
      <p:sp>
        <p:nvSpPr>
          <p:cNvPr id="35" name="矩形 34"/>
          <p:cNvSpPr/>
          <p:nvPr/>
        </p:nvSpPr>
        <p:spPr>
          <a:xfrm>
            <a:off x="5441157" y="1935647"/>
            <a:ext cx="766557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50" dirty="0" smtClean="0"/>
              <a:t>Resolution</a:t>
            </a:r>
            <a:endParaRPr lang="zh-CN" altLang="en-US" sz="1050" dirty="0"/>
          </a:p>
        </p:txBody>
      </p:sp>
      <p:sp>
        <p:nvSpPr>
          <p:cNvPr id="36" name="矩形 35"/>
          <p:cNvSpPr/>
          <p:nvPr/>
        </p:nvSpPr>
        <p:spPr>
          <a:xfrm>
            <a:off x="2209800" y="97516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kern="25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</a:t>
            </a:r>
            <a:r>
              <a:rPr lang="zh-CN" altLang="en-US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altLang="zh-CN" sz="2000" kern="25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zh-CN" altLang="en-US" sz="2000" kern="25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605198" y="819577"/>
            <a:ext cx="20574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Nano Sim card + Nano Sim card</a:t>
            </a:r>
            <a:r>
              <a:rPr lang="en-US" altLang="zh-CN" sz="1000" dirty="0"/>
              <a:t>/</a:t>
            </a:r>
            <a:r>
              <a:rPr lang="zh-CN" altLang="en-US" sz="1000" dirty="0"/>
              <a:t>T card (</a:t>
            </a:r>
            <a:r>
              <a:rPr lang="en-US" altLang="zh-CN" sz="1000" dirty="0"/>
              <a:t>3in2</a:t>
            </a:r>
            <a:r>
              <a:rPr lang="zh-CN" altLang="en-US" sz="1000" dirty="0"/>
              <a:t> combo)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3" y="1101742"/>
            <a:ext cx="4467998" cy="3425669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7097251" y="4852294"/>
            <a:ext cx="10070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67USD </a:t>
            </a:r>
            <a:r>
              <a:rPr lang="en-US" altLang="zh-CN" sz="1000" dirty="0">
                <a:solidFill>
                  <a:schemeClr val="tx1"/>
                </a:solidFill>
                <a:ea typeface="华文细黑" panose="02010600040101010101" pitchFamily="2" charset="-122"/>
                <a:sym typeface="宋体" panose="02010600030101010101" pitchFamily="2" charset="-122"/>
              </a:rPr>
              <a:t>MOQ 3K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1836</Words>
  <Application>Microsoft Office PowerPoint</Application>
  <PresentationFormat>自定义</PresentationFormat>
  <Paragraphs>450</Paragraphs>
  <Slides>17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华文细黑</vt:lpstr>
      <vt:lpstr>宋体</vt:lpstr>
      <vt:lpstr>Arial</vt:lpstr>
      <vt:lpstr>Calibri</vt:lpstr>
      <vt:lpstr>Times New Roman</vt:lpstr>
      <vt:lpstr>Office Theme</vt:lpstr>
      <vt:lpstr>CorelDRAW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Ulefone Products Road map-2019.4.2-1.cdr</dc:title>
  <dc:creator>GQXL</dc:creator>
  <cp:lastModifiedBy>Windows 用户</cp:lastModifiedBy>
  <cp:revision>68</cp:revision>
  <dcterms:created xsi:type="dcterms:W3CDTF">2019-04-08T03:58:00Z</dcterms:created>
  <dcterms:modified xsi:type="dcterms:W3CDTF">2019-04-28T09:40:45Z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2019-04-08T00:00:00Z</vt:filetime>
  </property>
  <property fmtid="{D5CDD505-2E9C-101B-9397-08002B2CF9AE}" pid="3" name="Creator">
    <vt:lpwstr>CorelDRAW X8</vt:lpwstr>
  </property>
  <property fmtid="{D5CDD505-2E9C-101B-9397-08002B2CF9AE}" pid="4" name="LastSaved">
    <vt:filetime>2019-04-08T00:00:00Z</vt:filetime>
  </property>
  <property fmtid="{D5CDD505-2E9C-101B-9397-08002B2CF9AE}" pid="5" name="KSOProductBuildVer">
    <vt:lpwstr>2052-11.1.0.8214</vt:lpwstr>
  </property>
</Properties>
</file>